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58"/>
  </p:notesMasterIdLst>
  <p:sldIdLst>
    <p:sldId id="326" r:id="rId2"/>
    <p:sldId id="267" r:id="rId3"/>
    <p:sldId id="270" r:id="rId4"/>
    <p:sldId id="271" r:id="rId5"/>
    <p:sldId id="272" r:id="rId6"/>
    <p:sldId id="273" r:id="rId7"/>
    <p:sldId id="274" r:id="rId8"/>
    <p:sldId id="275" r:id="rId9"/>
    <p:sldId id="276" r:id="rId10"/>
    <p:sldId id="327" r:id="rId11"/>
    <p:sldId id="258" r:id="rId12"/>
    <p:sldId id="277" r:id="rId13"/>
    <p:sldId id="329" r:id="rId14"/>
    <p:sldId id="328" r:id="rId15"/>
    <p:sldId id="316" r:id="rId16"/>
    <p:sldId id="323" r:id="rId17"/>
    <p:sldId id="315" r:id="rId18"/>
    <p:sldId id="283" r:id="rId19"/>
    <p:sldId id="279" r:id="rId20"/>
    <p:sldId id="280" r:id="rId21"/>
    <p:sldId id="281" r:id="rId22"/>
    <p:sldId id="282" r:id="rId23"/>
    <p:sldId id="284" r:id="rId24"/>
    <p:sldId id="317" r:id="rId25"/>
    <p:sldId id="324" r:id="rId26"/>
    <p:sldId id="285" r:id="rId27"/>
    <p:sldId id="286" r:id="rId28"/>
    <p:sldId id="288" r:id="rId29"/>
    <p:sldId id="289" r:id="rId30"/>
    <p:sldId id="290" r:id="rId31"/>
    <p:sldId id="291" r:id="rId32"/>
    <p:sldId id="292" r:id="rId33"/>
    <p:sldId id="287" r:id="rId34"/>
    <p:sldId id="293" r:id="rId35"/>
    <p:sldId id="295" r:id="rId36"/>
    <p:sldId id="294" r:id="rId37"/>
    <p:sldId id="319" r:id="rId38"/>
    <p:sldId id="318" r:id="rId39"/>
    <p:sldId id="306" r:id="rId40"/>
    <p:sldId id="310" r:id="rId41"/>
    <p:sldId id="325" r:id="rId42"/>
    <p:sldId id="311" r:id="rId43"/>
    <p:sldId id="312" r:id="rId44"/>
    <p:sldId id="330" r:id="rId45"/>
    <p:sldId id="313" r:id="rId46"/>
    <p:sldId id="314" r:id="rId47"/>
    <p:sldId id="331" r:id="rId48"/>
    <p:sldId id="332" r:id="rId49"/>
    <p:sldId id="333" r:id="rId50"/>
    <p:sldId id="301" r:id="rId51"/>
    <p:sldId id="303" r:id="rId52"/>
    <p:sldId id="304" r:id="rId53"/>
    <p:sldId id="305" r:id="rId54"/>
    <p:sldId id="320" r:id="rId55"/>
    <p:sldId id="321" r:id="rId56"/>
    <p:sldId id="268" r:id="rId57"/>
  </p:sldIdLst>
  <p:sldSz cx="9144000" cy="6858000" type="screen4x3"/>
  <p:notesSz cx="6858000" cy="9144000"/>
  <p:defaultTextStyle>
    <a:defPPr>
      <a:defRPr lang="en-US"/>
    </a:defPPr>
    <a:lvl1pPr algn="l" rtl="0" fontAlgn="base">
      <a:spcBef>
        <a:spcPct val="0"/>
      </a:spcBef>
      <a:spcAft>
        <a:spcPct val="0"/>
      </a:spcAft>
      <a:defRPr sz="4000" b="1" kern="1200">
        <a:solidFill>
          <a:srgbClr val="3366CC"/>
        </a:solidFill>
        <a:latin typeface="Palatino Linotype" pitchFamily="18" charset="0"/>
        <a:ea typeface="+mn-ea"/>
        <a:cs typeface="+mn-cs"/>
      </a:defRPr>
    </a:lvl1pPr>
    <a:lvl2pPr marL="457200" algn="l" rtl="0" fontAlgn="base">
      <a:spcBef>
        <a:spcPct val="0"/>
      </a:spcBef>
      <a:spcAft>
        <a:spcPct val="0"/>
      </a:spcAft>
      <a:defRPr sz="4000" b="1" kern="1200">
        <a:solidFill>
          <a:srgbClr val="3366CC"/>
        </a:solidFill>
        <a:latin typeface="Palatino Linotype" pitchFamily="18" charset="0"/>
        <a:ea typeface="+mn-ea"/>
        <a:cs typeface="+mn-cs"/>
      </a:defRPr>
    </a:lvl2pPr>
    <a:lvl3pPr marL="914400" algn="l" rtl="0" fontAlgn="base">
      <a:spcBef>
        <a:spcPct val="0"/>
      </a:spcBef>
      <a:spcAft>
        <a:spcPct val="0"/>
      </a:spcAft>
      <a:defRPr sz="4000" b="1" kern="1200">
        <a:solidFill>
          <a:srgbClr val="3366CC"/>
        </a:solidFill>
        <a:latin typeface="Palatino Linotype" pitchFamily="18" charset="0"/>
        <a:ea typeface="+mn-ea"/>
        <a:cs typeface="+mn-cs"/>
      </a:defRPr>
    </a:lvl3pPr>
    <a:lvl4pPr marL="1371600" algn="l" rtl="0" fontAlgn="base">
      <a:spcBef>
        <a:spcPct val="0"/>
      </a:spcBef>
      <a:spcAft>
        <a:spcPct val="0"/>
      </a:spcAft>
      <a:defRPr sz="4000" b="1" kern="1200">
        <a:solidFill>
          <a:srgbClr val="3366CC"/>
        </a:solidFill>
        <a:latin typeface="Palatino Linotype" pitchFamily="18" charset="0"/>
        <a:ea typeface="+mn-ea"/>
        <a:cs typeface="+mn-cs"/>
      </a:defRPr>
    </a:lvl4pPr>
    <a:lvl5pPr marL="1828800" algn="l" rtl="0" fontAlgn="base">
      <a:spcBef>
        <a:spcPct val="0"/>
      </a:spcBef>
      <a:spcAft>
        <a:spcPct val="0"/>
      </a:spcAft>
      <a:defRPr sz="4000" b="1" kern="1200">
        <a:solidFill>
          <a:srgbClr val="3366CC"/>
        </a:solidFill>
        <a:latin typeface="Palatino Linotype" pitchFamily="18" charset="0"/>
        <a:ea typeface="+mn-ea"/>
        <a:cs typeface="+mn-cs"/>
      </a:defRPr>
    </a:lvl5pPr>
    <a:lvl6pPr marL="2286000" algn="l" defTabSz="914400" rtl="0" eaLnBrk="1" latinLnBrk="0" hangingPunct="1">
      <a:defRPr sz="4000" b="1" kern="1200">
        <a:solidFill>
          <a:srgbClr val="3366CC"/>
        </a:solidFill>
        <a:latin typeface="Palatino Linotype" pitchFamily="18" charset="0"/>
        <a:ea typeface="+mn-ea"/>
        <a:cs typeface="+mn-cs"/>
      </a:defRPr>
    </a:lvl6pPr>
    <a:lvl7pPr marL="2743200" algn="l" defTabSz="914400" rtl="0" eaLnBrk="1" latinLnBrk="0" hangingPunct="1">
      <a:defRPr sz="4000" b="1" kern="1200">
        <a:solidFill>
          <a:srgbClr val="3366CC"/>
        </a:solidFill>
        <a:latin typeface="Palatino Linotype" pitchFamily="18" charset="0"/>
        <a:ea typeface="+mn-ea"/>
        <a:cs typeface="+mn-cs"/>
      </a:defRPr>
    </a:lvl7pPr>
    <a:lvl8pPr marL="3200400" algn="l" defTabSz="914400" rtl="0" eaLnBrk="1" latinLnBrk="0" hangingPunct="1">
      <a:defRPr sz="4000" b="1" kern="1200">
        <a:solidFill>
          <a:srgbClr val="3366CC"/>
        </a:solidFill>
        <a:latin typeface="Palatino Linotype" pitchFamily="18" charset="0"/>
        <a:ea typeface="+mn-ea"/>
        <a:cs typeface="+mn-cs"/>
      </a:defRPr>
    </a:lvl8pPr>
    <a:lvl9pPr marL="3657600" algn="l" defTabSz="914400" rtl="0" eaLnBrk="1" latinLnBrk="0" hangingPunct="1">
      <a:defRPr sz="4000" b="1" kern="1200">
        <a:solidFill>
          <a:srgbClr val="3366CC"/>
        </a:solidFill>
        <a:latin typeface="Palatino Linotype"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4EBD"/>
    <a:srgbClr val="000099"/>
    <a:srgbClr val="3366CC"/>
    <a:srgbClr val="6600CC"/>
    <a:srgbClr val="DDDDDD"/>
    <a:srgbClr val="CC6600"/>
    <a:srgbClr val="FFFFCC"/>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1883" autoAdjust="0"/>
  </p:normalViewPr>
  <p:slideViewPr>
    <p:cSldViewPr>
      <p:cViewPr varScale="1">
        <p:scale>
          <a:sx n="66" d="100"/>
          <a:sy n="66" d="100"/>
        </p:scale>
        <p:origin x="840"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defRPr>
            </a:lvl1pPr>
          </a:lstStyle>
          <a:p>
            <a:pPr>
              <a:defRPr/>
            </a:pPr>
            <a:endParaRPr lang="en-US"/>
          </a:p>
        </p:txBody>
      </p:sp>
      <p:sp>
        <p:nvSpPr>
          <p:cNvPr id="133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defRPr>
            </a:lvl1pPr>
          </a:lstStyle>
          <a:p>
            <a:pPr>
              <a:defRPr/>
            </a:pPr>
            <a:endParaRPr lang="en-US"/>
          </a:p>
        </p:txBody>
      </p:sp>
      <p:sp>
        <p:nvSpPr>
          <p:cNvPr id="593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3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defRPr>
            </a:lvl1pPr>
          </a:lstStyle>
          <a:p>
            <a:pPr>
              <a:defRPr/>
            </a:pPr>
            <a:endParaRPr lang="en-US"/>
          </a:p>
        </p:txBody>
      </p:sp>
      <p:sp>
        <p:nvSpPr>
          <p:cNvPr id="133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pPr>
              <a:defRPr/>
            </a:pPr>
            <a:fld id="{87C8F5EB-DE39-4155-B73B-FD0888CB708B}" type="slidenum">
              <a:rPr lang="en-US"/>
              <a:pPr>
                <a:defRPr/>
              </a:pPr>
              <a:t>‹#›</a:t>
            </a:fld>
            <a:endParaRPr lang="en-US"/>
          </a:p>
        </p:txBody>
      </p:sp>
    </p:spTree>
    <p:extLst>
      <p:ext uri="{BB962C8B-B14F-4D97-AF65-F5344CB8AC3E}">
        <p14:creationId xmlns:p14="http://schemas.microsoft.com/office/powerpoint/2010/main" val="380083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fld id="{E4FDE24B-A3AC-4562-A42A-E5E160B44719}" type="slidenum">
              <a:rPr lang="en-US" sz="1200" b="0" smtClean="0">
                <a:solidFill>
                  <a:schemeClr val="tx1"/>
                </a:solidFill>
                <a:latin typeface="Arial" charset="0"/>
              </a:rPr>
              <a:pPr eaLnBrk="1" hangingPunct="1"/>
              <a:t>1</a:t>
            </a:fld>
            <a:endParaRPr lang="en-US" sz="1200" b="0">
              <a:solidFill>
                <a:schemeClr val="tx1"/>
              </a:solidFill>
              <a:latin typeface="Arial"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6395438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fld id="{AB38E217-721E-4851-93DA-ABF50F5A0443}" type="slidenum">
              <a:rPr lang="en-US" sz="1200" b="0" smtClean="0">
                <a:solidFill>
                  <a:schemeClr val="tx1"/>
                </a:solidFill>
                <a:latin typeface="Arial" charset="0"/>
              </a:rPr>
              <a:pPr eaLnBrk="1" hangingPunct="1"/>
              <a:t>10</a:t>
            </a:fld>
            <a:endParaRPr lang="en-US" sz="1200" b="0">
              <a:solidFill>
                <a:schemeClr val="tx1"/>
              </a:solidFill>
              <a:latin typeface="Arial"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687201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fld id="{2AC513FE-CBBB-42E6-AB14-11D950D66B32}" type="slidenum">
              <a:rPr lang="en-US" sz="1200" b="0" smtClean="0">
                <a:solidFill>
                  <a:schemeClr val="tx1"/>
                </a:solidFill>
                <a:latin typeface="Arial" charset="0"/>
              </a:rPr>
              <a:pPr eaLnBrk="1" hangingPunct="1"/>
              <a:t>11</a:t>
            </a:fld>
            <a:endParaRPr lang="en-US" sz="1200" b="0">
              <a:solidFill>
                <a:schemeClr val="tx1"/>
              </a:solidFill>
              <a:latin typeface="Arial"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5043334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fld id="{1603C0C4-CD9B-480A-B03C-EE87A2F83394}" type="slidenum">
              <a:rPr lang="en-US" sz="1200" b="0" smtClean="0">
                <a:solidFill>
                  <a:schemeClr val="tx1"/>
                </a:solidFill>
                <a:latin typeface="Arial" charset="0"/>
              </a:rPr>
              <a:pPr eaLnBrk="1" hangingPunct="1"/>
              <a:t>12</a:t>
            </a:fld>
            <a:endParaRPr lang="en-US" sz="1200" b="0">
              <a:solidFill>
                <a:schemeClr val="tx1"/>
              </a:solidFill>
              <a:latin typeface="Arial"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8442576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fld id="{7193137A-2904-4DAC-B8EA-0957BEA97147}" type="slidenum">
              <a:rPr lang="en-US" sz="1200" b="0" smtClean="0">
                <a:solidFill>
                  <a:schemeClr val="tx1"/>
                </a:solidFill>
                <a:latin typeface="Arial" charset="0"/>
              </a:rPr>
              <a:pPr eaLnBrk="1" hangingPunct="1"/>
              <a:t>13</a:t>
            </a:fld>
            <a:endParaRPr lang="en-US" sz="1200" b="0">
              <a:solidFill>
                <a:schemeClr val="tx1"/>
              </a:solidFill>
              <a:latin typeface="Arial"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5778549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fld id="{1A626217-6148-455B-A2FC-66BDB2BBA920}" type="slidenum">
              <a:rPr lang="en-US" sz="1200" b="0" smtClean="0">
                <a:solidFill>
                  <a:schemeClr val="tx1"/>
                </a:solidFill>
                <a:latin typeface="Arial" charset="0"/>
              </a:rPr>
              <a:pPr eaLnBrk="1" hangingPunct="1"/>
              <a:t>14</a:t>
            </a:fld>
            <a:endParaRPr lang="en-US" sz="1200" b="0">
              <a:solidFill>
                <a:schemeClr val="tx1"/>
              </a:solidFill>
              <a:latin typeface="Arial"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9095121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fld id="{79D1AC09-1691-4A3A-8089-29BEDAC10D92}" type="slidenum">
              <a:rPr lang="en-US" sz="1200" b="0" smtClean="0">
                <a:solidFill>
                  <a:schemeClr val="tx1"/>
                </a:solidFill>
                <a:latin typeface="Arial" charset="0"/>
              </a:rPr>
              <a:pPr eaLnBrk="1" hangingPunct="1"/>
              <a:t>15</a:t>
            </a:fld>
            <a:endParaRPr lang="en-US" sz="1200" b="0">
              <a:solidFill>
                <a:schemeClr val="tx1"/>
              </a:solidFill>
              <a:latin typeface="Arial"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1974262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fld id="{4AE1FF7D-2C71-415D-97AC-0728C1914112}" type="slidenum">
              <a:rPr lang="en-US" sz="1200" b="0" smtClean="0">
                <a:solidFill>
                  <a:schemeClr val="tx1"/>
                </a:solidFill>
                <a:latin typeface="Arial" charset="0"/>
              </a:rPr>
              <a:pPr eaLnBrk="1" hangingPunct="1"/>
              <a:t>16</a:t>
            </a:fld>
            <a:endParaRPr lang="en-US" sz="1200" b="0">
              <a:solidFill>
                <a:schemeClr val="tx1"/>
              </a:solidFill>
              <a:latin typeface="Arial"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4861551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fld id="{54EAE772-C78A-4871-A81A-D8A3A42030BB}" type="slidenum">
              <a:rPr lang="en-US" sz="1200" b="0" smtClean="0">
                <a:solidFill>
                  <a:schemeClr val="tx1"/>
                </a:solidFill>
                <a:latin typeface="Arial" charset="0"/>
              </a:rPr>
              <a:pPr eaLnBrk="1" hangingPunct="1"/>
              <a:t>17</a:t>
            </a:fld>
            <a:endParaRPr lang="en-US" sz="1200" b="0">
              <a:solidFill>
                <a:schemeClr val="tx1"/>
              </a:solidFill>
              <a:latin typeface="Arial"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810995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fld id="{0867031A-D67C-4FDB-BBE4-9906A4016033}" type="slidenum">
              <a:rPr lang="en-US" sz="1200" b="0" smtClean="0">
                <a:solidFill>
                  <a:schemeClr val="tx1"/>
                </a:solidFill>
                <a:latin typeface="Arial" charset="0"/>
              </a:rPr>
              <a:pPr eaLnBrk="1" hangingPunct="1"/>
              <a:t>18</a:t>
            </a:fld>
            <a:endParaRPr lang="en-US" sz="1200" b="0">
              <a:solidFill>
                <a:schemeClr val="tx1"/>
              </a:solidFill>
              <a:latin typeface="Arial"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606080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fld id="{8540395D-9FB4-456B-BE03-FB9A6AB0CB37}" type="slidenum">
              <a:rPr lang="en-US" sz="1200" b="0" smtClean="0">
                <a:solidFill>
                  <a:schemeClr val="tx1"/>
                </a:solidFill>
                <a:latin typeface="Arial" charset="0"/>
              </a:rPr>
              <a:pPr eaLnBrk="1" hangingPunct="1"/>
              <a:t>19</a:t>
            </a:fld>
            <a:endParaRPr lang="en-US" sz="1200" b="0">
              <a:solidFill>
                <a:schemeClr val="tx1"/>
              </a:solidFill>
              <a:latin typeface="Arial"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507065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fld id="{10CB5470-5AC4-417E-BBDA-DA5811ED1F2F}" type="slidenum">
              <a:rPr lang="en-US" sz="1200" b="0" smtClean="0">
                <a:solidFill>
                  <a:schemeClr val="tx1"/>
                </a:solidFill>
                <a:latin typeface="Arial" charset="0"/>
              </a:rPr>
              <a:pPr eaLnBrk="1" hangingPunct="1"/>
              <a:t>2</a:t>
            </a:fld>
            <a:endParaRPr lang="en-US" sz="1200" b="0">
              <a:solidFill>
                <a:schemeClr val="tx1"/>
              </a:solidFill>
              <a:latin typeface="Arial"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6883339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fld id="{F34BA09E-2C5B-420D-96B1-02D55DD33ABA}" type="slidenum">
              <a:rPr lang="en-US" sz="1200" b="0" smtClean="0">
                <a:solidFill>
                  <a:schemeClr val="tx1"/>
                </a:solidFill>
                <a:latin typeface="Arial" charset="0"/>
              </a:rPr>
              <a:pPr eaLnBrk="1" hangingPunct="1"/>
              <a:t>20</a:t>
            </a:fld>
            <a:endParaRPr lang="en-US" sz="1200" b="0">
              <a:solidFill>
                <a:schemeClr val="tx1"/>
              </a:solidFill>
              <a:latin typeface="Arial"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7872606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fld id="{1599C739-A210-40A9-88A5-0A0B333FE1C1}" type="slidenum">
              <a:rPr lang="en-US" sz="1200" b="0" smtClean="0">
                <a:solidFill>
                  <a:schemeClr val="tx1"/>
                </a:solidFill>
                <a:latin typeface="Arial" charset="0"/>
              </a:rPr>
              <a:pPr eaLnBrk="1" hangingPunct="1"/>
              <a:t>21</a:t>
            </a:fld>
            <a:endParaRPr lang="en-US" sz="1200" b="0">
              <a:solidFill>
                <a:schemeClr val="tx1"/>
              </a:solidFill>
              <a:latin typeface="Arial"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7012274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fld id="{05079CA8-94D2-4241-BCAA-320294C96ACD}" type="slidenum">
              <a:rPr lang="en-US" sz="1200" b="0" smtClean="0">
                <a:solidFill>
                  <a:schemeClr val="tx1"/>
                </a:solidFill>
                <a:latin typeface="Arial" charset="0"/>
              </a:rPr>
              <a:pPr eaLnBrk="1" hangingPunct="1"/>
              <a:t>22</a:t>
            </a:fld>
            <a:endParaRPr lang="en-US" sz="1200" b="0">
              <a:solidFill>
                <a:schemeClr val="tx1"/>
              </a:solidFill>
              <a:latin typeface="Arial"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9808362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fld id="{313C8302-831E-40AB-920B-7891F2F7EEAC}" type="slidenum">
              <a:rPr lang="en-US" sz="1200" b="0" smtClean="0">
                <a:solidFill>
                  <a:schemeClr val="tx1"/>
                </a:solidFill>
                <a:latin typeface="Arial" charset="0"/>
              </a:rPr>
              <a:pPr eaLnBrk="1" hangingPunct="1"/>
              <a:t>23</a:t>
            </a:fld>
            <a:endParaRPr lang="en-US" sz="1200" b="0">
              <a:solidFill>
                <a:schemeClr val="tx1"/>
              </a:solidFill>
              <a:latin typeface="Arial"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7288669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fld id="{09AF8461-ADC8-4DAE-8828-79737AC47CAD}" type="slidenum">
              <a:rPr lang="en-US" sz="1200" b="0" smtClean="0">
                <a:solidFill>
                  <a:schemeClr val="tx1"/>
                </a:solidFill>
                <a:latin typeface="Arial" charset="0"/>
              </a:rPr>
              <a:pPr eaLnBrk="1" hangingPunct="1"/>
              <a:t>24</a:t>
            </a:fld>
            <a:endParaRPr lang="en-US" sz="1200" b="0">
              <a:solidFill>
                <a:schemeClr val="tx1"/>
              </a:solidFill>
              <a:latin typeface="Arial"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8862389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fld id="{55B7F444-885C-45CD-9059-E54406E22EEA}" type="slidenum">
              <a:rPr lang="en-US" sz="1200" b="0" smtClean="0">
                <a:solidFill>
                  <a:schemeClr val="tx1"/>
                </a:solidFill>
                <a:latin typeface="Arial" charset="0"/>
              </a:rPr>
              <a:pPr eaLnBrk="1" hangingPunct="1"/>
              <a:t>25</a:t>
            </a:fld>
            <a:endParaRPr lang="en-US" sz="1200" b="0">
              <a:solidFill>
                <a:schemeClr val="tx1"/>
              </a:solidFill>
              <a:latin typeface="Arial"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42796806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fld id="{5B3D26B4-8B48-4CC7-AB60-2F6FFA6FC8DF}" type="slidenum">
              <a:rPr lang="en-US" sz="1200" b="0" smtClean="0">
                <a:solidFill>
                  <a:schemeClr val="tx1"/>
                </a:solidFill>
                <a:latin typeface="Arial" charset="0"/>
              </a:rPr>
              <a:pPr eaLnBrk="1" hangingPunct="1"/>
              <a:t>26</a:t>
            </a:fld>
            <a:endParaRPr lang="en-US" sz="1200" b="0">
              <a:solidFill>
                <a:schemeClr val="tx1"/>
              </a:solidFill>
              <a:latin typeface="Arial"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5767727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fld id="{B147FBFC-09BA-47F7-BDB8-87B5F2549686}" type="slidenum">
              <a:rPr lang="en-US" sz="1200" b="0" smtClean="0">
                <a:solidFill>
                  <a:schemeClr val="tx1"/>
                </a:solidFill>
                <a:latin typeface="Arial" charset="0"/>
              </a:rPr>
              <a:pPr eaLnBrk="1" hangingPunct="1"/>
              <a:t>27</a:t>
            </a:fld>
            <a:endParaRPr lang="en-US" sz="1200" b="0">
              <a:solidFill>
                <a:schemeClr val="tx1"/>
              </a:solidFill>
              <a:latin typeface="Arial"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6510701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fld id="{7450F8AD-0E26-4ABE-8F17-C2C77AC961CB}" type="slidenum">
              <a:rPr lang="en-US" sz="1200" b="0" smtClean="0">
                <a:solidFill>
                  <a:schemeClr val="tx1"/>
                </a:solidFill>
                <a:latin typeface="Arial" charset="0"/>
              </a:rPr>
              <a:pPr eaLnBrk="1" hangingPunct="1"/>
              <a:t>28</a:t>
            </a:fld>
            <a:endParaRPr lang="en-US" sz="1200" b="0">
              <a:solidFill>
                <a:schemeClr val="tx1"/>
              </a:solidFill>
              <a:latin typeface="Arial"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5382717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fld id="{DC67238B-3817-4B5D-8884-F93305E57E0A}" type="slidenum">
              <a:rPr lang="en-US" sz="1200" b="0" smtClean="0">
                <a:solidFill>
                  <a:schemeClr val="tx1"/>
                </a:solidFill>
                <a:latin typeface="Arial" charset="0"/>
              </a:rPr>
              <a:pPr eaLnBrk="1" hangingPunct="1"/>
              <a:t>29</a:t>
            </a:fld>
            <a:endParaRPr lang="en-US" sz="1200" b="0">
              <a:solidFill>
                <a:schemeClr val="tx1"/>
              </a:solidFill>
              <a:latin typeface="Arial"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81120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fld id="{6072E770-2627-4FDD-A732-9ADE967330F5}" type="slidenum">
              <a:rPr lang="en-US" sz="1200" b="0" smtClean="0">
                <a:solidFill>
                  <a:schemeClr val="tx1"/>
                </a:solidFill>
                <a:latin typeface="Arial" charset="0"/>
              </a:rPr>
              <a:pPr eaLnBrk="1" hangingPunct="1"/>
              <a:t>3</a:t>
            </a:fld>
            <a:endParaRPr lang="en-US" sz="1200" b="0">
              <a:solidFill>
                <a:schemeClr val="tx1"/>
              </a:solidFill>
              <a:latin typeface="Arial"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6585096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fld id="{7783B1C6-2026-46C2-9185-408700856465}" type="slidenum">
              <a:rPr lang="en-US" sz="1200" b="0" smtClean="0">
                <a:solidFill>
                  <a:schemeClr val="tx1"/>
                </a:solidFill>
                <a:latin typeface="Arial" charset="0"/>
              </a:rPr>
              <a:pPr eaLnBrk="1" hangingPunct="1"/>
              <a:t>30</a:t>
            </a:fld>
            <a:endParaRPr lang="en-US" sz="1200" b="0">
              <a:solidFill>
                <a:schemeClr val="tx1"/>
              </a:solidFill>
              <a:latin typeface="Arial"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9364976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fld id="{12E78A96-D60F-4B07-BADB-B808E2430C8C}" type="slidenum">
              <a:rPr lang="en-US" sz="1200" b="0" smtClean="0">
                <a:solidFill>
                  <a:schemeClr val="tx1"/>
                </a:solidFill>
                <a:latin typeface="Arial" charset="0"/>
              </a:rPr>
              <a:pPr eaLnBrk="1" hangingPunct="1"/>
              <a:t>31</a:t>
            </a:fld>
            <a:endParaRPr lang="en-US" sz="1200" b="0">
              <a:solidFill>
                <a:schemeClr val="tx1"/>
              </a:solidFill>
              <a:latin typeface="Arial"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9240801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fld id="{E7C2B8AE-C748-4064-A1F9-A351449A12A0}" type="slidenum">
              <a:rPr lang="en-US" sz="1200" b="0" smtClean="0">
                <a:solidFill>
                  <a:schemeClr val="tx1"/>
                </a:solidFill>
                <a:latin typeface="Arial" charset="0"/>
              </a:rPr>
              <a:pPr eaLnBrk="1" hangingPunct="1"/>
              <a:t>32</a:t>
            </a:fld>
            <a:endParaRPr lang="en-US" sz="1200" b="0">
              <a:solidFill>
                <a:schemeClr val="tx1"/>
              </a:solidFill>
              <a:latin typeface="Arial"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715062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fld id="{B3CDFCB8-99D9-4B4C-AB12-AE38523EC5E4}" type="slidenum">
              <a:rPr lang="en-US" sz="1200" b="0" smtClean="0">
                <a:solidFill>
                  <a:schemeClr val="tx1"/>
                </a:solidFill>
                <a:latin typeface="Arial" charset="0"/>
              </a:rPr>
              <a:pPr eaLnBrk="1" hangingPunct="1"/>
              <a:t>33</a:t>
            </a:fld>
            <a:endParaRPr lang="en-US" sz="1200" b="0">
              <a:solidFill>
                <a:schemeClr val="tx1"/>
              </a:solidFill>
              <a:latin typeface="Arial"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40307405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fld id="{0B7BA492-0224-492B-BA5F-2D98BD53536E}" type="slidenum">
              <a:rPr lang="en-US" sz="1200" b="0" smtClean="0">
                <a:solidFill>
                  <a:schemeClr val="tx1"/>
                </a:solidFill>
                <a:latin typeface="Arial" charset="0"/>
              </a:rPr>
              <a:pPr eaLnBrk="1" hangingPunct="1"/>
              <a:t>34</a:t>
            </a:fld>
            <a:endParaRPr lang="en-US" sz="1200" b="0">
              <a:solidFill>
                <a:schemeClr val="tx1"/>
              </a:solidFill>
              <a:latin typeface="Arial"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0811777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fld id="{14E2117F-9913-4DDD-BACF-C21B367E42E3}" type="slidenum">
              <a:rPr lang="en-US" sz="1200" b="0" smtClean="0">
                <a:solidFill>
                  <a:schemeClr val="tx1"/>
                </a:solidFill>
                <a:latin typeface="Arial" charset="0"/>
              </a:rPr>
              <a:pPr eaLnBrk="1" hangingPunct="1"/>
              <a:t>35</a:t>
            </a:fld>
            <a:endParaRPr lang="en-US" sz="1200" b="0">
              <a:solidFill>
                <a:schemeClr val="tx1"/>
              </a:solidFill>
              <a:latin typeface="Arial"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3004402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fld id="{55205693-DAC5-4F2F-ACB6-99508D04D540}" type="slidenum">
              <a:rPr lang="en-US" sz="1200" b="0" smtClean="0">
                <a:solidFill>
                  <a:schemeClr val="tx1"/>
                </a:solidFill>
                <a:latin typeface="Arial" charset="0"/>
              </a:rPr>
              <a:pPr eaLnBrk="1" hangingPunct="1"/>
              <a:t>36</a:t>
            </a:fld>
            <a:endParaRPr lang="en-US" sz="1200" b="0">
              <a:solidFill>
                <a:schemeClr val="tx1"/>
              </a:solidFill>
              <a:latin typeface="Arial"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1712115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fld id="{59A27C13-8246-4987-A43A-4E4DC4D85A37}" type="slidenum">
              <a:rPr lang="en-US" sz="1200" b="0" smtClean="0">
                <a:solidFill>
                  <a:schemeClr val="tx1"/>
                </a:solidFill>
                <a:latin typeface="Arial" charset="0"/>
              </a:rPr>
              <a:pPr eaLnBrk="1" hangingPunct="1"/>
              <a:t>37</a:t>
            </a:fld>
            <a:endParaRPr lang="en-US" sz="1200" b="0">
              <a:solidFill>
                <a:schemeClr val="tx1"/>
              </a:solidFill>
              <a:latin typeface="Arial"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0647202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fld id="{8A0E5D0C-FFA8-4E41-97BF-71192B8C769A}" type="slidenum">
              <a:rPr lang="en-US" sz="1200" b="0" smtClean="0">
                <a:solidFill>
                  <a:schemeClr val="tx1"/>
                </a:solidFill>
                <a:latin typeface="Arial" charset="0"/>
              </a:rPr>
              <a:pPr eaLnBrk="1" hangingPunct="1"/>
              <a:t>38</a:t>
            </a:fld>
            <a:endParaRPr lang="en-US" sz="1200" b="0">
              <a:solidFill>
                <a:schemeClr val="tx1"/>
              </a:solidFill>
              <a:latin typeface="Arial"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1503165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fld id="{DE0407E5-90E9-4A8C-910D-423DB7F00325}" type="slidenum">
              <a:rPr lang="en-US" sz="1200" b="0" smtClean="0">
                <a:solidFill>
                  <a:schemeClr val="tx1"/>
                </a:solidFill>
                <a:latin typeface="Arial" charset="0"/>
              </a:rPr>
              <a:pPr eaLnBrk="1" hangingPunct="1"/>
              <a:t>39</a:t>
            </a:fld>
            <a:endParaRPr lang="en-US" sz="1200" b="0">
              <a:solidFill>
                <a:schemeClr val="tx1"/>
              </a:solidFill>
              <a:latin typeface="Arial"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581083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fld id="{C57EE46A-EA24-4581-B5D4-E208B5C55723}" type="slidenum">
              <a:rPr lang="en-US" sz="1200" b="0" smtClean="0">
                <a:solidFill>
                  <a:schemeClr val="tx1"/>
                </a:solidFill>
                <a:latin typeface="Arial" charset="0"/>
              </a:rPr>
              <a:pPr eaLnBrk="1" hangingPunct="1"/>
              <a:t>4</a:t>
            </a:fld>
            <a:endParaRPr lang="en-US" sz="1200" b="0">
              <a:solidFill>
                <a:schemeClr val="tx1"/>
              </a:solidFill>
              <a:latin typeface="Arial"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0672171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fld id="{A9BE22F9-4847-467C-8612-5D0A4BD3DE62}" type="slidenum">
              <a:rPr lang="en-US" sz="1200" b="0" smtClean="0">
                <a:solidFill>
                  <a:schemeClr val="tx1"/>
                </a:solidFill>
                <a:latin typeface="Arial" charset="0"/>
              </a:rPr>
              <a:pPr eaLnBrk="1" hangingPunct="1"/>
              <a:t>40</a:t>
            </a:fld>
            <a:endParaRPr lang="en-US" sz="1200" b="0">
              <a:solidFill>
                <a:schemeClr val="tx1"/>
              </a:solidFill>
              <a:latin typeface="Arial"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9127551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fld id="{215F22C9-236C-4FDE-ADB9-58C6E64AFE71}" type="slidenum">
              <a:rPr lang="en-US" sz="1200" b="0" smtClean="0">
                <a:solidFill>
                  <a:schemeClr val="tx1"/>
                </a:solidFill>
                <a:latin typeface="Arial" charset="0"/>
              </a:rPr>
              <a:pPr eaLnBrk="1" hangingPunct="1"/>
              <a:t>41</a:t>
            </a:fld>
            <a:endParaRPr lang="en-US" sz="1200" b="0">
              <a:solidFill>
                <a:schemeClr val="tx1"/>
              </a:solidFill>
              <a:latin typeface="Arial"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2776548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fld id="{A4627163-3A9B-4A10-AAEA-C9EF30A31968}" type="slidenum">
              <a:rPr lang="en-US" sz="1200" b="0" smtClean="0">
                <a:solidFill>
                  <a:schemeClr val="tx1"/>
                </a:solidFill>
                <a:latin typeface="Arial" charset="0"/>
              </a:rPr>
              <a:pPr eaLnBrk="1" hangingPunct="1"/>
              <a:t>42</a:t>
            </a:fld>
            <a:endParaRPr lang="en-US" sz="1200" b="0">
              <a:solidFill>
                <a:schemeClr val="tx1"/>
              </a:solidFill>
              <a:latin typeface="Arial"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42784988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fld id="{E343DD59-4002-485D-AF5B-9E296D090889}" type="slidenum">
              <a:rPr lang="en-US" sz="1200" b="0" smtClean="0">
                <a:solidFill>
                  <a:schemeClr val="tx1"/>
                </a:solidFill>
                <a:latin typeface="Arial" charset="0"/>
              </a:rPr>
              <a:pPr eaLnBrk="1" hangingPunct="1"/>
              <a:t>43</a:t>
            </a:fld>
            <a:endParaRPr lang="en-US" sz="1200" b="0">
              <a:solidFill>
                <a:schemeClr val="tx1"/>
              </a:solidFill>
              <a:latin typeface="Arial"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518982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fld id="{F41EB34A-FD1A-4970-A75A-7BFB5BF5F374}" type="slidenum">
              <a:rPr lang="en-US" sz="1200" b="0" smtClean="0">
                <a:solidFill>
                  <a:schemeClr val="tx1"/>
                </a:solidFill>
                <a:latin typeface="Arial" charset="0"/>
              </a:rPr>
              <a:pPr eaLnBrk="1" hangingPunct="1"/>
              <a:t>44</a:t>
            </a:fld>
            <a:endParaRPr lang="en-US" sz="1200" b="0">
              <a:solidFill>
                <a:schemeClr val="tx1"/>
              </a:solidFill>
              <a:latin typeface="Arial"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5803305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fld id="{341FC9C7-1CBE-4CD4-95AA-74E7F7337326}" type="slidenum">
              <a:rPr lang="en-US" sz="1200" b="0" smtClean="0">
                <a:solidFill>
                  <a:schemeClr val="tx1"/>
                </a:solidFill>
                <a:latin typeface="Arial" charset="0"/>
              </a:rPr>
              <a:pPr eaLnBrk="1" hangingPunct="1"/>
              <a:t>45</a:t>
            </a:fld>
            <a:endParaRPr lang="en-US" sz="1200" b="0">
              <a:solidFill>
                <a:schemeClr val="tx1"/>
              </a:solidFill>
              <a:latin typeface="Arial"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7791243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fld id="{01BC5DEF-9EAB-45FB-BA6F-B28FE118E12A}" type="slidenum">
              <a:rPr lang="en-US" sz="1200" b="0" smtClean="0">
                <a:solidFill>
                  <a:schemeClr val="tx1"/>
                </a:solidFill>
                <a:latin typeface="Arial" charset="0"/>
              </a:rPr>
              <a:pPr eaLnBrk="1" hangingPunct="1"/>
              <a:t>46</a:t>
            </a:fld>
            <a:endParaRPr lang="en-US" sz="1200" b="0">
              <a:solidFill>
                <a:schemeClr val="tx1"/>
              </a:solidFill>
              <a:latin typeface="Arial" charset="0"/>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9215817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fld id="{3E93C893-5AA4-4607-B989-7A13482DB530}" type="slidenum">
              <a:rPr lang="en-US" sz="1200" b="0" smtClean="0">
                <a:solidFill>
                  <a:schemeClr val="tx1"/>
                </a:solidFill>
                <a:latin typeface="Arial" charset="0"/>
              </a:rPr>
              <a:pPr eaLnBrk="1" hangingPunct="1"/>
              <a:t>47</a:t>
            </a:fld>
            <a:endParaRPr lang="en-US" sz="1200" b="0">
              <a:solidFill>
                <a:schemeClr val="tx1"/>
              </a:solidFill>
              <a:latin typeface="Arial"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9331519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fld id="{0B4B1EF6-852D-4BAC-AE33-6A0DD76F422C}" type="slidenum">
              <a:rPr lang="en-US" sz="1200" b="0" smtClean="0">
                <a:solidFill>
                  <a:schemeClr val="tx1"/>
                </a:solidFill>
                <a:latin typeface="Arial" charset="0"/>
              </a:rPr>
              <a:pPr eaLnBrk="1" hangingPunct="1"/>
              <a:t>48</a:t>
            </a:fld>
            <a:endParaRPr lang="en-US" sz="1200" b="0">
              <a:solidFill>
                <a:schemeClr val="tx1"/>
              </a:solidFill>
              <a:latin typeface="Arial"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6958590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fld id="{836B0D52-A098-4360-9D68-C4BEB0766374}" type="slidenum">
              <a:rPr lang="en-US" sz="1200" b="0" smtClean="0">
                <a:solidFill>
                  <a:schemeClr val="tx1"/>
                </a:solidFill>
                <a:latin typeface="Arial" charset="0"/>
              </a:rPr>
              <a:pPr eaLnBrk="1" hangingPunct="1"/>
              <a:t>49</a:t>
            </a:fld>
            <a:endParaRPr lang="en-US" sz="1200" b="0">
              <a:solidFill>
                <a:schemeClr val="tx1"/>
              </a:solidFill>
              <a:latin typeface="Arial"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51073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fld id="{97941988-58AB-46FE-BC94-1E444ADDA459}" type="slidenum">
              <a:rPr lang="en-US" sz="1200" b="0" smtClean="0">
                <a:solidFill>
                  <a:schemeClr val="tx1"/>
                </a:solidFill>
                <a:latin typeface="Arial" charset="0"/>
              </a:rPr>
              <a:pPr eaLnBrk="1" hangingPunct="1"/>
              <a:t>5</a:t>
            </a:fld>
            <a:endParaRPr lang="en-US" sz="1200" b="0">
              <a:solidFill>
                <a:schemeClr val="tx1"/>
              </a:solidFill>
              <a:latin typeface="Arial"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52749790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fld id="{3C523647-56E3-4AFE-B0DB-B662E69884A3}" type="slidenum">
              <a:rPr lang="en-US" sz="1200" b="0" smtClean="0">
                <a:solidFill>
                  <a:schemeClr val="tx1"/>
                </a:solidFill>
                <a:latin typeface="Arial" charset="0"/>
              </a:rPr>
              <a:pPr eaLnBrk="1" hangingPunct="1"/>
              <a:t>50</a:t>
            </a:fld>
            <a:endParaRPr lang="en-US" sz="1200" b="0">
              <a:solidFill>
                <a:schemeClr val="tx1"/>
              </a:solidFill>
              <a:latin typeface="Arial"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411251202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fld id="{94E91EDB-5297-4592-B3FA-EE38C9CB3782}" type="slidenum">
              <a:rPr lang="en-US" sz="1200" b="0" smtClean="0">
                <a:solidFill>
                  <a:schemeClr val="tx1"/>
                </a:solidFill>
                <a:latin typeface="Arial" charset="0"/>
              </a:rPr>
              <a:pPr eaLnBrk="1" hangingPunct="1"/>
              <a:t>51</a:t>
            </a:fld>
            <a:endParaRPr lang="en-US" sz="1200" b="0">
              <a:solidFill>
                <a:schemeClr val="tx1"/>
              </a:solidFill>
              <a:latin typeface="Arial" charset="0"/>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30948123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fld id="{88D89D39-CF0F-45B1-9225-1A16418C4B9D}" type="slidenum">
              <a:rPr lang="en-US" sz="1200" b="0" smtClean="0">
                <a:solidFill>
                  <a:schemeClr val="tx1"/>
                </a:solidFill>
                <a:latin typeface="Arial" charset="0"/>
              </a:rPr>
              <a:pPr eaLnBrk="1" hangingPunct="1"/>
              <a:t>52</a:t>
            </a:fld>
            <a:endParaRPr lang="en-US" sz="1200" b="0">
              <a:solidFill>
                <a:schemeClr val="tx1"/>
              </a:solidFill>
              <a:latin typeface="Arial" charset="0"/>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5911137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fld id="{C0353ED0-8552-4571-93E8-4ED0AE4821B4}" type="slidenum">
              <a:rPr lang="en-US" sz="1200" b="0" smtClean="0">
                <a:solidFill>
                  <a:schemeClr val="tx1"/>
                </a:solidFill>
                <a:latin typeface="Arial" charset="0"/>
              </a:rPr>
              <a:pPr eaLnBrk="1" hangingPunct="1"/>
              <a:t>53</a:t>
            </a:fld>
            <a:endParaRPr lang="en-US" sz="1200" b="0">
              <a:solidFill>
                <a:schemeClr val="tx1"/>
              </a:solidFill>
              <a:latin typeface="Arial" charset="0"/>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38464570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fld id="{873542E1-96DF-4E20-9CB9-D86757DB45AE}" type="slidenum">
              <a:rPr lang="en-US" sz="1200" b="0" smtClean="0">
                <a:solidFill>
                  <a:schemeClr val="tx1"/>
                </a:solidFill>
                <a:latin typeface="Arial" charset="0"/>
              </a:rPr>
              <a:pPr eaLnBrk="1" hangingPunct="1"/>
              <a:t>54</a:t>
            </a:fld>
            <a:endParaRPr lang="en-US" sz="1200" b="0">
              <a:solidFill>
                <a:schemeClr val="tx1"/>
              </a:solidFill>
              <a:latin typeface="Arial"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6907121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fld id="{2AF37CC5-D705-4A6A-8789-A58516D4E21F}" type="slidenum">
              <a:rPr lang="en-US" sz="1200" b="0" smtClean="0">
                <a:solidFill>
                  <a:schemeClr val="tx1"/>
                </a:solidFill>
                <a:latin typeface="Arial" charset="0"/>
              </a:rPr>
              <a:pPr eaLnBrk="1" hangingPunct="1"/>
              <a:t>55</a:t>
            </a:fld>
            <a:endParaRPr lang="en-US" sz="1200" b="0">
              <a:solidFill>
                <a:schemeClr val="tx1"/>
              </a:solidFill>
              <a:latin typeface="Arial" charset="0"/>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55477419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fld id="{065741FE-23F9-470E-9978-BF294FA2EF67}" type="slidenum">
              <a:rPr lang="en-US" sz="1200" b="0" smtClean="0">
                <a:solidFill>
                  <a:schemeClr val="tx1"/>
                </a:solidFill>
                <a:latin typeface="Arial" charset="0"/>
              </a:rPr>
              <a:pPr eaLnBrk="1" hangingPunct="1"/>
              <a:t>56</a:t>
            </a:fld>
            <a:endParaRPr lang="en-US" sz="1200" b="0">
              <a:solidFill>
                <a:schemeClr val="tx1"/>
              </a:solidFill>
              <a:latin typeface="Arial" charset="0"/>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473903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fld id="{95996643-F045-4E4C-91CD-08DEAD30CE1E}" type="slidenum">
              <a:rPr lang="en-US" sz="1200" b="0" smtClean="0">
                <a:solidFill>
                  <a:schemeClr val="tx1"/>
                </a:solidFill>
                <a:latin typeface="Arial" charset="0"/>
              </a:rPr>
              <a:pPr eaLnBrk="1" hangingPunct="1"/>
              <a:t>6</a:t>
            </a:fld>
            <a:endParaRPr lang="en-US" sz="1200" b="0">
              <a:solidFill>
                <a:schemeClr val="tx1"/>
              </a:solidFill>
              <a:latin typeface="Arial"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700698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fld id="{6F5CF50C-0691-4C99-96D0-0F61EE127832}" type="slidenum">
              <a:rPr lang="en-US" sz="1200" b="0" smtClean="0">
                <a:solidFill>
                  <a:schemeClr val="tx1"/>
                </a:solidFill>
                <a:latin typeface="Arial" charset="0"/>
              </a:rPr>
              <a:pPr eaLnBrk="1" hangingPunct="1"/>
              <a:t>7</a:t>
            </a:fld>
            <a:endParaRPr lang="en-US" sz="1200" b="0">
              <a:solidFill>
                <a:schemeClr val="tx1"/>
              </a:solidFill>
              <a:latin typeface="Arial"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815417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fld id="{3D2E3548-AF92-4766-96E5-003F625C2A24}" type="slidenum">
              <a:rPr lang="en-US" sz="1200" b="0" smtClean="0">
                <a:solidFill>
                  <a:schemeClr val="tx1"/>
                </a:solidFill>
                <a:latin typeface="Arial" charset="0"/>
              </a:rPr>
              <a:pPr eaLnBrk="1" hangingPunct="1"/>
              <a:t>8</a:t>
            </a:fld>
            <a:endParaRPr lang="en-US" sz="1200" b="0">
              <a:solidFill>
                <a:schemeClr val="tx1"/>
              </a:solidFill>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498256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fld id="{EC00DB50-98B7-46F5-B9E7-78B881D832EA}" type="slidenum">
              <a:rPr lang="en-US" sz="1200" b="0" smtClean="0">
                <a:solidFill>
                  <a:schemeClr val="tx1"/>
                </a:solidFill>
                <a:latin typeface="Arial" charset="0"/>
              </a:rPr>
              <a:pPr eaLnBrk="1" hangingPunct="1"/>
              <a:t>9</a:t>
            </a:fld>
            <a:endParaRPr lang="en-US" sz="1200" b="0">
              <a:solidFill>
                <a:schemeClr val="tx1"/>
              </a:solidFill>
              <a:latin typeface="Arial"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2167514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8600" y="685800"/>
            <a:ext cx="8686800" cy="1475293"/>
          </a:xfrm>
          <a:prstGeom prst="rect">
            <a:avLst/>
          </a:prstGeom>
        </p:spPr>
        <p:txBody>
          <a:bodyPr/>
          <a:lstStyle>
            <a:lvl1pPr>
              <a:defRPr/>
            </a:lvl1pPr>
          </a:lstStyle>
          <a:p>
            <a:pPr lvl="0"/>
            <a:r>
              <a:rPr lang="en-US" noProof="0"/>
              <a:t>Click to edit Master title style</a:t>
            </a:r>
          </a:p>
        </p:txBody>
      </p:sp>
      <p:sp>
        <p:nvSpPr>
          <p:cNvPr id="3075" name="Rectangle 3"/>
          <p:cNvSpPr>
            <a:spLocks noGrp="1" noChangeArrowheads="1"/>
          </p:cNvSpPr>
          <p:nvPr>
            <p:ph type="subTitle" idx="1"/>
          </p:nvPr>
        </p:nvSpPr>
        <p:spPr>
          <a:xfrm>
            <a:off x="228601" y="2362200"/>
            <a:ext cx="5943600" cy="1219200"/>
          </a:xfrm>
          <a:prstGeom prst="rect">
            <a:avLst/>
          </a:prstGeom>
        </p:spPr>
        <p:txBody>
          <a:bodyPr/>
          <a:lstStyle>
            <a:lvl1pPr marL="0" indent="0" algn="l">
              <a:buFontTx/>
              <a:buNone/>
              <a:defRPr/>
            </a:lvl1pPr>
          </a:lstStyle>
          <a:p>
            <a:pPr lvl="0"/>
            <a:r>
              <a:rPr lang="en-US" noProof="0"/>
              <a:t>Click to edit Master subtitle style</a:t>
            </a:r>
          </a:p>
        </p:txBody>
      </p:sp>
      <p:sp>
        <p:nvSpPr>
          <p:cNvPr id="8"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BEC6D610-7B63-43A0-89CE-8743E38128D2}" type="datetime1">
              <a:rPr lang="en-US" smtClean="0"/>
              <a:pPr/>
              <a:t>9/13/2017</a:t>
            </a:fld>
            <a:endParaRPr lang="en-US"/>
          </a:p>
        </p:txBody>
      </p:sp>
      <p:sp>
        <p:nvSpPr>
          <p:cNvPr id="9"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a:t>© 2011 Cengage Learning. All Rights Reserved. May not be scanned, copied or duplicated, or posted to a publicly accessible website, in whole or in part.</a:t>
            </a:r>
          </a:p>
        </p:txBody>
      </p:sp>
      <p:sp>
        <p:nvSpPr>
          <p:cNvPr id="10"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8552D90A-8D0A-4763-806B-71A5E53D6E75}"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228600" y="1292308"/>
            <a:ext cx="8686800" cy="427029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B60DAB16-AEAE-4268-B0A2-54C3177152B1}" type="datetime1">
              <a:rPr lang="en-US" smtClean="0"/>
              <a:pPr/>
              <a:t>9/13/2017</a:t>
            </a:fld>
            <a:endParaRPr lang="en-US"/>
          </a:p>
        </p:txBody>
      </p:sp>
      <p:sp>
        <p:nvSpPr>
          <p:cNvPr id="8"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a:t>© 2011 Cengage Learning. All Rights Reserved. May not be scanned, copied or duplicated, or posted to a publicly accessible website, in whole or in part.</a:t>
            </a:r>
          </a:p>
        </p:txBody>
      </p:sp>
      <p:sp>
        <p:nvSpPr>
          <p:cNvPr id="9"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D6B50CB5-55CC-4111-B441-9A761EECA03B}" type="slidenum">
              <a:rPr lang="en-US" smtClean="0"/>
              <a:pPr>
                <a:defRPr/>
              </a:pPr>
              <a:t>‹#›</a:t>
            </a:fld>
            <a:endParaRPr lang="en-US"/>
          </a:p>
        </p:txBody>
      </p:sp>
      <p:sp>
        <p:nvSpPr>
          <p:cNvPr id="10" name="Title Placeholder 4"/>
          <p:cNvSpPr>
            <a:spLocks noGrp="1"/>
          </p:cNvSpPr>
          <p:nvPr>
            <p:ph type="title"/>
          </p:nvPr>
        </p:nvSpPr>
        <p:spPr>
          <a:xfrm>
            <a:off x="228600" y="76200"/>
            <a:ext cx="8686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120714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3337" y="127553"/>
            <a:ext cx="1942063" cy="5413531"/>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27553"/>
            <a:ext cx="6629400" cy="5413531"/>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ED86640A-AB77-467B-9B0C-9E33B910165C}" type="datetime1">
              <a:rPr lang="en-US" smtClean="0"/>
              <a:pPr/>
              <a:t>9/13/2017</a:t>
            </a:fld>
            <a:endParaRPr lang="en-US"/>
          </a:p>
        </p:txBody>
      </p:sp>
      <p:sp>
        <p:nvSpPr>
          <p:cNvPr id="8"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a:t>© 2011 Cengage Learning. All Rights Reserved. May not be scanned, copied or duplicated, or posted to a publicly accessible website, in whole or in part.</a:t>
            </a:r>
          </a:p>
        </p:txBody>
      </p:sp>
      <p:sp>
        <p:nvSpPr>
          <p:cNvPr id="9"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338615D6-5B30-4377-9B98-7497E2EFACD7}" type="slidenum">
              <a:rPr lang="en-US" smtClean="0"/>
              <a:pPr>
                <a:defRPr/>
              </a:pPr>
              <a:t>‹#›</a:t>
            </a:fld>
            <a:endParaRPr lang="en-US"/>
          </a:p>
        </p:txBody>
      </p:sp>
    </p:spTree>
    <p:extLst>
      <p:ext uri="{BB962C8B-B14F-4D97-AF65-F5344CB8AC3E}">
        <p14:creationId xmlns:p14="http://schemas.microsoft.com/office/powerpoint/2010/main" val="2862370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4648200" y="1600200"/>
            <a:ext cx="4038600" cy="2185988"/>
          </a:xfrm>
        </p:spPr>
        <p:txBody>
          <a:bodyPr/>
          <a:lstStyle>
            <a:lvl2pPr>
              <a:defRPr>
                <a:solidFill>
                  <a:srgbClr val="002060"/>
                </a:solidFill>
              </a:defRPr>
            </a:lvl2pPr>
            <a:lvl3pPr>
              <a:defRPr>
                <a:solidFill>
                  <a:srgbClr val="002060"/>
                </a:solidFill>
              </a:defRPr>
            </a:lvl3pPr>
            <a:lvl4pPr>
              <a:defRPr>
                <a:solidFill>
                  <a:srgbClr val="002060"/>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3"/>
          </p:nvPr>
        </p:nvSpPr>
        <p:spPr>
          <a:xfrm>
            <a:off x="4648200" y="3938588"/>
            <a:ext cx="4038600" cy="2187575"/>
          </a:xfrm>
        </p:spPr>
        <p:txBody>
          <a:bodyPr/>
          <a:lstStyle>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4"/>
          <p:cNvSpPr>
            <a:spLocks noGrp="1" noChangeArrowheads="1"/>
          </p:cNvSpPr>
          <p:nvPr>
            <p:ph type="dt" sz="half" idx="10"/>
          </p:nvPr>
        </p:nvSpPr>
        <p:spPr>
          <a:ln/>
        </p:spPr>
        <p:txBody>
          <a:bodyPr/>
          <a:lstStyle>
            <a:lvl1pPr>
              <a:defRPr/>
            </a:lvl1pPr>
          </a:lstStyle>
          <a:p>
            <a:fld id="{E03D1336-0FEC-4E9F-AD59-B4693DD47F64}" type="datetime1">
              <a:rPr lang="en-US"/>
              <a:pPr/>
              <a:t>9/13/2017</a:t>
            </a:fld>
            <a:endParaRPr lang="en-US"/>
          </a:p>
        </p:txBody>
      </p:sp>
      <p:sp>
        <p:nvSpPr>
          <p:cNvPr id="7" name="Rectangle 5"/>
          <p:cNvSpPr>
            <a:spLocks noGrp="1" noChangeArrowheads="1"/>
          </p:cNvSpPr>
          <p:nvPr>
            <p:ph type="ftr" sz="quarter" idx="11"/>
          </p:nvPr>
        </p:nvSpPr>
        <p:spPr>
          <a:ln/>
        </p:spPr>
        <p:txBody>
          <a:bodyPr/>
          <a:lstStyle>
            <a:lvl1pPr>
              <a:defRPr/>
            </a:lvl1pPr>
          </a:lstStyle>
          <a:p>
            <a:r>
              <a:rPr lang="en-US"/>
              <a:t>© 2011 Cengage Learning. All Rights Reserved. May not be scanned, copied or duplicated, or posted to a publicly accessible website, in whole or in part.</a:t>
            </a:r>
          </a:p>
        </p:txBody>
      </p:sp>
      <p:sp>
        <p:nvSpPr>
          <p:cNvPr id="8" name="Rectangle 6"/>
          <p:cNvSpPr>
            <a:spLocks noGrp="1" noChangeArrowheads="1"/>
          </p:cNvSpPr>
          <p:nvPr>
            <p:ph type="sldNum" sz="quarter" idx="12"/>
          </p:nvPr>
        </p:nvSpPr>
        <p:spPr>
          <a:ln/>
        </p:spPr>
        <p:txBody>
          <a:bodyPr/>
          <a:lstStyle>
            <a:lvl1pPr>
              <a:defRPr/>
            </a:lvl1pPr>
          </a:lstStyle>
          <a:p>
            <a:pPr>
              <a:defRPr/>
            </a:pPr>
            <a:fld id="{EA947CCF-C7F0-47C7-B209-FB47988AA458}" type="slidenum">
              <a:rPr lang="en-US"/>
              <a:pPr>
                <a:defRPr/>
              </a:pPr>
              <a:t>‹#›</a:t>
            </a:fld>
            <a:endParaRPr lang="en-US"/>
          </a:p>
        </p:txBody>
      </p:sp>
    </p:spTree>
    <p:extLst>
      <p:ext uri="{BB962C8B-B14F-4D97-AF65-F5344CB8AC3E}">
        <p14:creationId xmlns:p14="http://schemas.microsoft.com/office/powerpoint/2010/main" val="4108251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3854"/>
            <a:ext cx="8686799" cy="442114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5902A3EC-F3AD-41F8-9C0E-B49EC379CF79}" type="datetime1">
              <a:rPr lang="en-US" smtClean="0"/>
              <a:pPr/>
              <a:t>9/13/2017</a:t>
            </a:fld>
            <a:endParaRPr lang="en-US"/>
          </a:p>
        </p:txBody>
      </p:sp>
      <p:sp>
        <p:nvSpPr>
          <p:cNvPr id="8"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a:t>© 2011 Cengage Learning. All Rights Reserved. May not be scanned, copied or duplicated, or posted to a publicly accessible website, in whole or in part.</a:t>
            </a:r>
          </a:p>
        </p:txBody>
      </p:sp>
      <p:sp>
        <p:nvSpPr>
          <p:cNvPr id="9"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372B07E6-66A1-460C-A8EE-A1DFF88178A6}" type="slidenum">
              <a:rPr lang="en-US" smtClean="0"/>
              <a:pPr>
                <a:defRPr/>
              </a:pPr>
              <a:t>‹#›</a:t>
            </a:fld>
            <a:endParaRPr lang="en-US"/>
          </a:p>
        </p:txBody>
      </p:sp>
      <p:sp>
        <p:nvSpPr>
          <p:cNvPr id="10" name="Title Placeholder 4"/>
          <p:cNvSpPr>
            <a:spLocks noGrp="1"/>
          </p:cNvSpPr>
          <p:nvPr>
            <p:ph type="title"/>
          </p:nvPr>
        </p:nvSpPr>
        <p:spPr>
          <a:xfrm>
            <a:off x="228600" y="76200"/>
            <a:ext cx="8686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700435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 y="4319812"/>
            <a:ext cx="8686800" cy="1362706"/>
          </a:xfrm>
          <a:prstGeom prst="rect">
            <a:avLst/>
          </a:prstGeom>
        </p:spPr>
        <p:txBody>
          <a:bodyPr anchor="t"/>
          <a:lstStyle>
            <a:lvl1pPr algn="l">
              <a:defRPr sz="3600" b="1" cap="all"/>
            </a:lvl1pPr>
          </a:lstStyle>
          <a:p>
            <a:r>
              <a:rPr lang="en-US"/>
              <a:t>Click to edit Master title style</a:t>
            </a:r>
          </a:p>
        </p:txBody>
      </p:sp>
      <p:sp>
        <p:nvSpPr>
          <p:cNvPr id="3" name="Text Placeholder 2"/>
          <p:cNvSpPr>
            <a:spLocks noGrp="1"/>
          </p:cNvSpPr>
          <p:nvPr>
            <p:ph type="body" idx="1"/>
          </p:nvPr>
        </p:nvSpPr>
        <p:spPr>
          <a:xfrm>
            <a:off x="228600" y="2819400"/>
            <a:ext cx="8686800" cy="1500412"/>
          </a:xfrm>
          <a:prstGeom prst="rect">
            <a:avLst/>
          </a:prstGeom>
        </p:spPr>
        <p:txBody>
          <a:bodyPr anchor="b"/>
          <a:lstStyle>
            <a:lvl1pPr marL="0" indent="0">
              <a:buNone/>
              <a:defRPr sz="1800"/>
            </a:lvl1pPr>
            <a:lvl2pPr marL="412394" indent="0">
              <a:buNone/>
              <a:defRPr sz="1600"/>
            </a:lvl2pPr>
            <a:lvl3pPr marL="824789" indent="0">
              <a:buNone/>
              <a:defRPr sz="1400"/>
            </a:lvl3pPr>
            <a:lvl4pPr marL="1237183" indent="0">
              <a:buNone/>
              <a:defRPr sz="1300"/>
            </a:lvl4pPr>
            <a:lvl5pPr marL="1649578" indent="0">
              <a:buNone/>
              <a:defRPr sz="1300"/>
            </a:lvl5pPr>
            <a:lvl6pPr marL="2061972" indent="0">
              <a:buNone/>
              <a:defRPr sz="1300"/>
            </a:lvl6pPr>
            <a:lvl7pPr marL="2474366" indent="0">
              <a:buNone/>
              <a:defRPr sz="1300"/>
            </a:lvl7pPr>
            <a:lvl8pPr marL="2886761" indent="0">
              <a:buNone/>
              <a:defRPr sz="1300"/>
            </a:lvl8pPr>
            <a:lvl9pPr marL="3299155" indent="0">
              <a:buNone/>
              <a:defRPr sz="1300"/>
            </a:lvl9pPr>
          </a:lstStyle>
          <a:p>
            <a:pPr lvl="0"/>
            <a:r>
              <a:rPr lang="en-US"/>
              <a:t>Click to edit Master text styles</a:t>
            </a:r>
          </a:p>
        </p:txBody>
      </p:sp>
      <p:sp>
        <p:nvSpPr>
          <p:cNvPr id="7"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6D258CAE-E0C1-49F7-918C-5038173A4F1B}" type="datetime1">
              <a:rPr lang="en-US" smtClean="0"/>
              <a:pPr/>
              <a:t>9/13/2017</a:t>
            </a:fld>
            <a:endParaRPr lang="en-US"/>
          </a:p>
        </p:txBody>
      </p:sp>
      <p:sp>
        <p:nvSpPr>
          <p:cNvPr id="8"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a:t>© 2011 Cengage Learning. All Rights Reserved. May not be scanned, copied or duplicated, or posted to a publicly accessible website, in whole or in part.</a:t>
            </a:r>
          </a:p>
        </p:txBody>
      </p:sp>
      <p:sp>
        <p:nvSpPr>
          <p:cNvPr id="9"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BDE749CC-1214-4406-92F5-14459927747A}" type="slidenum">
              <a:rPr lang="en-US" smtClean="0"/>
              <a:pPr>
                <a:defRPr/>
              </a:pPr>
              <a:t>‹#›</a:t>
            </a:fld>
            <a:endParaRPr lang="en-US"/>
          </a:p>
        </p:txBody>
      </p:sp>
    </p:spTree>
    <p:extLst>
      <p:ext uri="{BB962C8B-B14F-4D97-AF65-F5344CB8AC3E}">
        <p14:creationId xmlns:p14="http://schemas.microsoft.com/office/powerpoint/2010/main" val="1583487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1" y="1295400"/>
            <a:ext cx="4274756" cy="4419600"/>
          </a:xfrm>
          <a:prstGeom prst="rect">
            <a:avLst/>
          </a:prstGeo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644" y="1295400"/>
            <a:ext cx="4274755" cy="4419600"/>
          </a:xfrm>
          <a:prstGeom prst="rect">
            <a:avLst/>
          </a:prstGeo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1"/>
          <p:cNvSpPr>
            <a:spLocks noGrp="1"/>
          </p:cNvSpPr>
          <p:nvPr>
            <p:ph type="dt" sz="half" idx="10"/>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5F877DEB-9918-40BA-9B1F-E39007449F95}" type="datetime1">
              <a:rPr lang="en-US" smtClean="0"/>
              <a:pPr/>
              <a:t>9/13/2017</a:t>
            </a:fld>
            <a:endParaRPr lang="en-US"/>
          </a:p>
        </p:txBody>
      </p:sp>
      <p:sp>
        <p:nvSpPr>
          <p:cNvPr id="9"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a:t>© 2011 Cengage Learning. All Rights Reserved. May not be scanned, copied or duplicated, or posted to a publicly accessible website, in whole or in part.</a:t>
            </a:r>
          </a:p>
        </p:txBody>
      </p:sp>
      <p:sp>
        <p:nvSpPr>
          <p:cNvPr id="10"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8EC063AC-EA39-4925-8E3B-719191FA7906}" type="slidenum">
              <a:rPr lang="en-US" smtClean="0"/>
              <a:pPr>
                <a:defRPr/>
              </a:pPr>
              <a:t>‹#›</a:t>
            </a:fld>
            <a:endParaRPr lang="en-US"/>
          </a:p>
        </p:txBody>
      </p:sp>
      <p:sp>
        <p:nvSpPr>
          <p:cNvPr id="11" name="Title Placeholder 4"/>
          <p:cNvSpPr>
            <a:spLocks noGrp="1"/>
          </p:cNvSpPr>
          <p:nvPr>
            <p:ph type="title"/>
          </p:nvPr>
        </p:nvSpPr>
        <p:spPr>
          <a:xfrm>
            <a:off x="228600" y="76200"/>
            <a:ext cx="8686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88226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1" y="1283748"/>
            <a:ext cx="4269036" cy="639755"/>
          </a:xfrm>
          <a:prstGeom prst="rect">
            <a:avLst/>
          </a:prstGeom>
        </p:spPr>
        <p:txBody>
          <a:bodyPr anchor="b"/>
          <a:lstStyle>
            <a:lvl1pPr marL="0" indent="0">
              <a:buNone/>
              <a:defRPr sz="2200" b="1"/>
            </a:lvl1pPr>
            <a:lvl2pPr marL="412394" indent="0">
              <a:buNone/>
              <a:defRPr sz="1800" b="1"/>
            </a:lvl2pPr>
            <a:lvl3pPr marL="824789" indent="0">
              <a:buNone/>
              <a:defRPr sz="1600" b="1"/>
            </a:lvl3pPr>
            <a:lvl4pPr marL="1237183" indent="0">
              <a:buNone/>
              <a:defRPr sz="1400" b="1"/>
            </a:lvl4pPr>
            <a:lvl5pPr marL="1649578" indent="0">
              <a:buNone/>
              <a:defRPr sz="1400" b="1"/>
            </a:lvl5pPr>
            <a:lvl6pPr marL="2061972" indent="0">
              <a:buNone/>
              <a:defRPr sz="1400" b="1"/>
            </a:lvl6pPr>
            <a:lvl7pPr marL="2474366" indent="0">
              <a:buNone/>
              <a:defRPr sz="1400" b="1"/>
            </a:lvl7pPr>
            <a:lvl8pPr marL="2886761" indent="0">
              <a:buNone/>
              <a:defRPr sz="1400" b="1"/>
            </a:lvl8pPr>
            <a:lvl9pPr marL="3299155" indent="0">
              <a:buNone/>
              <a:defRPr sz="1400" b="1"/>
            </a:lvl9pPr>
          </a:lstStyle>
          <a:p>
            <a:pPr lvl="0"/>
            <a:r>
              <a:rPr lang="en-US"/>
              <a:t>Click to edit Master text styles</a:t>
            </a:r>
          </a:p>
        </p:txBody>
      </p:sp>
      <p:sp>
        <p:nvSpPr>
          <p:cNvPr id="4" name="Content Placeholder 3"/>
          <p:cNvSpPr>
            <a:spLocks noGrp="1"/>
          </p:cNvSpPr>
          <p:nvPr>
            <p:ph sz="half" idx="2"/>
          </p:nvPr>
        </p:nvSpPr>
        <p:spPr>
          <a:xfrm>
            <a:off x="228601" y="1923503"/>
            <a:ext cx="4269036" cy="3715297"/>
          </a:xfrm>
          <a:prstGeom prst="rect">
            <a:avLst/>
          </a:prstGeo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4934" y="1283748"/>
            <a:ext cx="4270465" cy="639755"/>
          </a:xfrm>
          <a:prstGeom prst="rect">
            <a:avLst/>
          </a:prstGeom>
        </p:spPr>
        <p:txBody>
          <a:bodyPr anchor="b"/>
          <a:lstStyle>
            <a:lvl1pPr marL="0" indent="0">
              <a:buNone/>
              <a:defRPr sz="2200" b="1"/>
            </a:lvl1pPr>
            <a:lvl2pPr marL="412394" indent="0">
              <a:buNone/>
              <a:defRPr sz="1800" b="1"/>
            </a:lvl2pPr>
            <a:lvl3pPr marL="824789" indent="0">
              <a:buNone/>
              <a:defRPr sz="1600" b="1"/>
            </a:lvl3pPr>
            <a:lvl4pPr marL="1237183" indent="0">
              <a:buNone/>
              <a:defRPr sz="1400" b="1"/>
            </a:lvl4pPr>
            <a:lvl5pPr marL="1649578" indent="0">
              <a:buNone/>
              <a:defRPr sz="1400" b="1"/>
            </a:lvl5pPr>
            <a:lvl6pPr marL="2061972" indent="0">
              <a:buNone/>
              <a:defRPr sz="1400" b="1"/>
            </a:lvl6pPr>
            <a:lvl7pPr marL="2474366" indent="0">
              <a:buNone/>
              <a:defRPr sz="1400" b="1"/>
            </a:lvl7pPr>
            <a:lvl8pPr marL="2886761" indent="0">
              <a:buNone/>
              <a:defRPr sz="1400" b="1"/>
            </a:lvl8pPr>
            <a:lvl9pPr marL="3299155"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4934" y="1923503"/>
            <a:ext cx="4270465" cy="3715297"/>
          </a:xfrm>
          <a:prstGeom prst="rect">
            <a:avLst/>
          </a:prstGeo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1"/>
          <p:cNvSpPr>
            <a:spLocks noGrp="1"/>
          </p:cNvSpPr>
          <p:nvPr>
            <p:ph type="dt" sz="half" idx="10"/>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6864EA05-4277-4AF1-AB07-40DBE84A5D4A}" type="datetime1">
              <a:rPr lang="en-US" smtClean="0"/>
              <a:pPr/>
              <a:t>9/13/2017</a:t>
            </a:fld>
            <a:endParaRPr lang="en-US"/>
          </a:p>
        </p:txBody>
      </p:sp>
      <p:sp>
        <p:nvSpPr>
          <p:cNvPr id="11" name="Footer Placeholder 2"/>
          <p:cNvSpPr>
            <a:spLocks noGrp="1"/>
          </p:cNvSpPr>
          <p:nvPr>
            <p:ph type="ftr" sz="quarter" idx="11"/>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a:t>© 2011 Cengage Learning. All Rights Reserved. May not be scanned, copied or duplicated, or posted to a publicly accessible website, in whole or in part.</a:t>
            </a:r>
          </a:p>
        </p:txBody>
      </p:sp>
      <p:sp>
        <p:nvSpPr>
          <p:cNvPr id="12" name="Slide Number Placeholder 3"/>
          <p:cNvSpPr>
            <a:spLocks noGrp="1"/>
          </p:cNvSpPr>
          <p:nvPr>
            <p:ph type="sldNum" sz="quarter" idx="12"/>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1A3A2E94-F103-440E-8BF7-D51748470B3F}" type="slidenum">
              <a:rPr lang="en-US" smtClean="0"/>
              <a:pPr>
                <a:defRPr/>
              </a:pPr>
              <a:t>‹#›</a:t>
            </a:fld>
            <a:endParaRPr lang="en-US"/>
          </a:p>
        </p:txBody>
      </p:sp>
      <p:sp>
        <p:nvSpPr>
          <p:cNvPr id="13" name="Title Placeholder 4"/>
          <p:cNvSpPr>
            <a:spLocks noGrp="1"/>
          </p:cNvSpPr>
          <p:nvPr>
            <p:ph type="title"/>
          </p:nvPr>
        </p:nvSpPr>
        <p:spPr>
          <a:xfrm>
            <a:off x="228600" y="76200"/>
            <a:ext cx="8686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938940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8BA8A9EC-FAFB-4880-A42A-CBF61A0110E1}" type="datetime1">
              <a:rPr lang="en-US" smtClean="0"/>
              <a:pPr/>
              <a:t>9/13/2017</a:t>
            </a:fld>
            <a:endParaRPr lang="en-US"/>
          </a:p>
        </p:txBody>
      </p:sp>
      <p:sp>
        <p:nvSpPr>
          <p:cNvPr id="7"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a:t>© 2011 Cengage Learning. All Rights Reserved. May not be scanned, copied or duplicated, or posted to a publicly accessible website, in whole or in part.</a:t>
            </a:r>
          </a:p>
        </p:txBody>
      </p:sp>
      <p:sp>
        <p:nvSpPr>
          <p:cNvPr id="8"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5F335EE2-A70E-46AC-9E6C-C4C9D290ACD8}" type="slidenum">
              <a:rPr lang="en-US" smtClean="0"/>
              <a:pPr>
                <a:defRPr/>
              </a:pPr>
              <a:t>‹#›</a:t>
            </a:fld>
            <a:endParaRPr lang="en-US"/>
          </a:p>
        </p:txBody>
      </p:sp>
      <p:sp>
        <p:nvSpPr>
          <p:cNvPr id="9" name="Title Placeholder 4"/>
          <p:cNvSpPr>
            <a:spLocks noGrp="1"/>
          </p:cNvSpPr>
          <p:nvPr>
            <p:ph type="title"/>
          </p:nvPr>
        </p:nvSpPr>
        <p:spPr>
          <a:xfrm>
            <a:off x="228600" y="76200"/>
            <a:ext cx="8686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376333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0947A056-3F6C-4DF0-B366-B877C6363C8E}" type="datetime1">
              <a:rPr lang="en-US" smtClean="0"/>
              <a:pPr/>
              <a:t>9/13/2017</a:t>
            </a:fld>
            <a:endParaRPr lang="en-US"/>
          </a:p>
        </p:txBody>
      </p:sp>
      <p:sp>
        <p:nvSpPr>
          <p:cNvPr id="6"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a:t>© 2011 Cengage Learning. All Rights Reserved. May not be scanned, copied or duplicated, or posted to a publicly accessible website, in whole or in part.</a:t>
            </a:r>
          </a:p>
        </p:txBody>
      </p:sp>
      <p:sp>
        <p:nvSpPr>
          <p:cNvPr id="7"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ADD0B0B5-776A-41D4-8C73-6A3C93523843}" type="slidenum">
              <a:rPr lang="en-US" smtClean="0"/>
              <a:pPr>
                <a:defRPr/>
              </a:pPr>
              <a:t>‹#›</a:t>
            </a:fld>
            <a:endParaRPr lang="en-US"/>
          </a:p>
        </p:txBody>
      </p:sp>
    </p:spTree>
    <p:extLst>
      <p:ext uri="{BB962C8B-B14F-4D97-AF65-F5344CB8AC3E}">
        <p14:creationId xmlns:p14="http://schemas.microsoft.com/office/powerpoint/2010/main" val="3090197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272542"/>
            <a:ext cx="3236511" cy="1161887"/>
          </a:xfrm>
          <a:prstGeom prst="rect">
            <a:avLst/>
          </a:prstGeom>
        </p:spPr>
        <p:txBody>
          <a:bodyPr anchor="b"/>
          <a:lstStyle>
            <a:lvl1pPr algn="l">
              <a:defRPr sz="1800" b="1"/>
            </a:lvl1pPr>
          </a:lstStyle>
          <a:p>
            <a:r>
              <a:rPr lang="en-US"/>
              <a:t>Click to edit Master title style</a:t>
            </a:r>
            <a:endParaRPr lang="en-US" dirty="0"/>
          </a:p>
        </p:txBody>
      </p:sp>
      <p:sp>
        <p:nvSpPr>
          <p:cNvPr id="3" name="Content Placeholder 2"/>
          <p:cNvSpPr>
            <a:spLocks noGrp="1"/>
          </p:cNvSpPr>
          <p:nvPr>
            <p:ph idx="1"/>
          </p:nvPr>
        </p:nvSpPr>
        <p:spPr>
          <a:xfrm>
            <a:off x="3575226" y="272541"/>
            <a:ext cx="5340173" cy="5366259"/>
          </a:xfrm>
          <a:prstGeom prst="rect">
            <a:avLst/>
          </a:prstGeo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8600" y="1434428"/>
            <a:ext cx="3236511" cy="4813972"/>
          </a:xfrm>
          <a:prstGeom prst="rect">
            <a:avLst/>
          </a:prstGeom>
        </p:spPr>
        <p:txBody>
          <a:bodyPr/>
          <a:lstStyle>
            <a:lvl1pPr marL="0" indent="0">
              <a:buNone/>
              <a:defRPr sz="1300"/>
            </a:lvl1pPr>
            <a:lvl2pPr marL="412394" indent="0">
              <a:buNone/>
              <a:defRPr sz="1100"/>
            </a:lvl2pPr>
            <a:lvl3pPr marL="824789" indent="0">
              <a:buNone/>
              <a:defRPr sz="900"/>
            </a:lvl3pPr>
            <a:lvl4pPr marL="1237183" indent="0">
              <a:buNone/>
              <a:defRPr sz="800"/>
            </a:lvl4pPr>
            <a:lvl5pPr marL="1649578" indent="0">
              <a:buNone/>
              <a:defRPr sz="800"/>
            </a:lvl5pPr>
            <a:lvl6pPr marL="2061972" indent="0">
              <a:buNone/>
              <a:defRPr sz="800"/>
            </a:lvl6pPr>
            <a:lvl7pPr marL="2474366" indent="0">
              <a:buNone/>
              <a:defRPr sz="800"/>
            </a:lvl7pPr>
            <a:lvl8pPr marL="2886761" indent="0">
              <a:buNone/>
              <a:defRPr sz="800"/>
            </a:lvl8pPr>
            <a:lvl9pPr marL="3299155" indent="0">
              <a:buNone/>
              <a:defRPr sz="800"/>
            </a:lvl9pPr>
          </a:lstStyle>
          <a:p>
            <a:pPr lvl="0"/>
            <a:r>
              <a:rPr lang="en-US"/>
              <a:t>Click to edit Master text styles</a:t>
            </a:r>
          </a:p>
        </p:txBody>
      </p:sp>
      <p:sp>
        <p:nvSpPr>
          <p:cNvPr id="8" name="Date Placeholder 1"/>
          <p:cNvSpPr>
            <a:spLocks noGrp="1"/>
          </p:cNvSpPr>
          <p:nvPr>
            <p:ph type="dt" sz="half" idx="10"/>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429DC1BD-FF7E-4395-814A-BF4E2BB8C550}" type="datetime1">
              <a:rPr lang="en-US" smtClean="0"/>
              <a:pPr/>
              <a:t>9/13/2017</a:t>
            </a:fld>
            <a:endParaRPr lang="en-US"/>
          </a:p>
        </p:txBody>
      </p:sp>
      <p:sp>
        <p:nvSpPr>
          <p:cNvPr id="9"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a:t>© 2011 Cengage Learning. All Rights Reserved. May not be scanned, copied or duplicated, or posted to a publicly accessible website, in whole or in part.</a:t>
            </a:r>
          </a:p>
        </p:txBody>
      </p:sp>
      <p:sp>
        <p:nvSpPr>
          <p:cNvPr id="10"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2B07AE6C-3A68-4413-AB73-FEBFA5DBFFA2}" type="slidenum">
              <a:rPr lang="en-US" smtClean="0"/>
              <a:pPr>
                <a:defRPr/>
              </a:pPr>
              <a:t>‹#›</a:t>
            </a:fld>
            <a:endParaRPr lang="en-US"/>
          </a:p>
        </p:txBody>
      </p:sp>
    </p:spTree>
    <p:extLst>
      <p:ext uri="{BB962C8B-B14F-4D97-AF65-F5344CB8AC3E}">
        <p14:creationId xmlns:p14="http://schemas.microsoft.com/office/powerpoint/2010/main" val="2241127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904" y="4340928"/>
            <a:ext cx="5487258" cy="566599"/>
          </a:xfrm>
          <a:prstGeom prst="rect">
            <a:avLst/>
          </a:prstGeom>
        </p:spPr>
        <p:txBody>
          <a:bodyPr anchor="b"/>
          <a:lstStyle>
            <a:lvl1pPr algn="l">
              <a:defRPr sz="1800" b="1"/>
            </a:lvl1pPr>
          </a:lstStyle>
          <a:p>
            <a:r>
              <a:rPr lang="en-US"/>
              <a:t>Click to edit Master title style</a:t>
            </a:r>
          </a:p>
        </p:txBody>
      </p:sp>
      <p:sp>
        <p:nvSpPr>
          <p:cNvPr id="3" name="Picture Placeholder 2"/>
          <p:cNvSpPr>
            <a:spLocks noGrp="1"/>
          </p:cNvSpPr>
          <p:nvPr>
            <p:ph type="pic" idx="1"/>
          </p:nvPr>
        </p:nvSpPr>
        <p:spPr>
          <a:xfrm>
            <a:off x="1791904" y="152400"/>
            <a:ext cx="5487258" cy="4115373"/>
          </a:xfrm>
          <a:prstGeom prst="rect">
            <a:avLst/>
          </a:prstGeom>
        </p:spPr>
        <p:txBody>
          <a:bodyPr/>
          <a:lstStyle>
            <a:lvl1pPr marL="0" indent="0">
              <a:buNone/>
              <a:defRPr sz="2900"/>
            </a:lvl1pPr>
            <a:lvl2pPr marL="412394" indent="0">
              <a:buNone/>
              <a:defRPr sz="2500"/>
            </a:lvl2pPr>
            <a:lvl3pPr marL="824789" indent="0">
              <a:buNone/>
              <a:defRPr sz="2200"/>
            </a:lvl3pPr>
            <a:lvl4pPr marL="1237183" indent="0">
              <a:buNone/>
              <a:defRPr sz="1800"/>
            </a:lvl4pPr>
            <a:lvl5pPr marL="1649578" indent="0">
              <a:buNone/>
              <a:defRPr sz="1800"/>
            </a:lvl5pPr>
            <a:lvl6pPr marL="2061972" indent="0">
              <a:buNone/>
              <a:defRPr sz="1800"/>
            </a:lvl6pPr>
            <a:lvl7pPr marL="2474366" indent="0">
              <a:buNone/>
              <a:defRPr sz="1800"/>
            </a:lvl7pPr>
            <a:lvl8pPr marL="2886761" indent="0">
              <a:buNone/>
              <a:defRPr sz="1800"/>
            </a:lvl8pPr>
            <a:lvl9pPr marL="3299155" indent="0">
              <a:buNone/>
              <a:defRPr sz="1800"/>
            </a:lvl9pPr>
          </a:lstStyle>
          <a:p>
            <a:r>
              <a:rPr lang="en-US"/>
              <a:t>Click icon to add picture</a:t>
            </a:r>
          </a:p>
        </p:txBody>
      </p:sp>
      <p:sp>
        <p:nvSpPr>
          <p:cNvPr id="4" name="Text Placeholder 3"/>
          <p:cNvSpPr>
            <a:spLocks noGrp="1"/>
          </p:cNvSpPr>
          <p:nvPr>
            <p:ph type="body" sz="half" idx="2"/>
          </p:nvPr>
        </p:nvSpPr>
        <p:spPr>
          <a:xfrm>
            <a:off x="1791904" y="4907527"/>
            <a:ext cx="5487258" cy="804714"/>
          </a:xfrm>
          <a:prstGeom prst="rect">
            <a:avLst/>
          </a:prstGeom>
        </p:spPr>
        <p:txBody>
          <a:bodyPr/>
          <a:lstStyle>
            <a:lvl1pPr marL="0" indent="0">
              <a:buNone/>
              <a:defRPr sz="1300"/>
            </a:lvl1pPr>
            <a:lvl2pPr marL="412394" indent="0">
              <a:buNone/>
              <a:defRPr sz="1100"/>
            </a:lvl2pPr>
            <a:lvl3pPr marL="824789" indent="0">
              <a:buNone/>
              <a:defRPr sz="900"/>
            </a:lvl3pPr>
            <a:lvl4pPr marL="1237183" indent="0">
              <a:buNone/>
              <a:defRPr sz="800"/>
            </a:lvl4pPr>
            <a:lvl5pPr marL="1649578" indent="0">
              <a:buNone/>
              <a:defRPr sz="800"/>
            </a:lvl5pPr>
            <a:lvl6pPr marL="2061972" indent="0">
              <a:buNone/>
              <a:defRPr sz="800"/>
            </a:lvl6pPr>
            <a:lvl7pPr marL="2474366" indent="0">
              <a:buNone/>
              <a:defRPr sz="800"/>
            </a:lvl7pPr>
            <a:lvl8pPr marL="2886761" indent="0">
              <a:buNone/>
              <a:defRPr sz="800"/>
            </a:lvl8pPr>
            <a:lvl9pPr marL="3299155" indent="0">
              <a:buNone/>
              <a:defRPr sz="800"/>
            </a:lvl9pPr>
          </a:lstStyle>
          <a:p>
            <a:pPr lvl="0"/>
            <a:r>
              <a:rPr lang="en-US"/>
              <a:t>Click to edit Master text styles</a:t>
            </a:r>
          </a:p>
        </p:txBody>
      </p:sp>
      <p:sp>
        <p:nvSpPr>
          <p:cNvPr id="8" name="Date Placeholder 1"/>
          <p:cNvSpPr>
            <a:spLocks noGrp="1"/>
          </p:cNvSpPr>
          <p:nvPr>
            <p:ph type="dt" sz="half" idx="10"/>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49E5ED38-0EC7-4869-83A6-582B86EC5F5B}" type="datetime1">
              <a:rPr lang="en-US" smtClean="0"/>
              <a:pPr/>
              <a:t>9/13/2017</a:t>
            </a:fld>
            <a:endParaRPr lang="en-US"/>
          </a:p>
        </p:txBody>
      </p:sp>
      <p:sp>
        <p:nvSpPr>
          <p:cNvPr id="9"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a:t>© 2011 Cengage Learning. All Rights Reserved. May not be scanned, copied or duplicated, or posted to a publicly accessible website, in whole or in part.</a:t>
            </a:r>
          </a:p>
        </p:txBody>
      </p:sp>
      <p:sp>
        <p:nvSpPr>
          <p:cNvPr id="10"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A0B4DC37-2CFD-451F-B037-4448535A212C}" type="slidenum">
              <a:rPr lang="en-US" smtClean="0"/>
              <a:pPr>
                <a:defRPr/>
              </a:pPr>
              <a:t>‹#›</a:t>
            </a:fld>
            <a:endParaRPr lang="en-US"/>
          </a:p>
        </p:txBody>
      </p:sp>
    </p:spTree>
    <p:extLst>
      <p:ext uri="{BB962C8B-B14F-4D97-AF65-F5344CB8AC3E}">
        <p14:creationId xmlns:p14="http://schemas.microsoft.com/office/powerpoint/2010/main" val="372623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5" name="Title Placeholder 4"/>
          <p:cNvSpPr>
            <a:spLocks noGrp="1"/>
          </p:cNvSpPr>
          <p:nvPr>
            <p:ph type="title"/>
          </p:nvPr>
        </p:nvSpPr>
        <p:spPr>
          <a:xfrm>
            <a:off x="228600" y="76200"/>
            <a:ext cx="8686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CC1AC2DF-C8E9-46BA-9B65-3C924EDE0FA2}" type="datetime1">
              <a:rPr lang="en-US" smtClean="0"/>
              <a:pPr/>
              <a:t>9/13/2017</a:t>
            </a:fld>
            <a:endParaRPr lang="en-US"/>
          </a:p>
        </p:txBody>
      </p:sp>
      <p:sp>
        <p:nvSpPr>
          <p:cNvPr id="3"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a:t>© 2011 Cengage Learning. All Rights Reserved. May not be scanned, copied or duplicated, or posted to a publicly accessible website, in whole or in part.</a:t>
            </a:r>
          </a:p>
        </p:txBody>
      </p:sp>
      <p:sp>
        <p:nvSpPr>
          <p:cNvPr id="4"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7B3004C0-A998-4D30-BD76-42344FABB69F}" type="slidenum">
              <a:rPr lang="en-US" smtClean="0"/>
              <a:pPr>
                <a:defRPr/>
              </a:pPr>
              <a:t>‹#›</a:t>
            </a:fld>
            <a:endParaRPr lang="en-US"/>
          </a:p>
        </p:txBody>
      </p:sp>
      <p:sp>
        <p:nvSpPr>
          <p:cNvPr id="6" name="Text Placeholder 5"/>
          <p:cNvSpPr>
            <a:spLocks noGrp="1"/>
          </p:cNvSpPr>
          <p:nvPr>
            <p:ph type="body" idx="1"/>
          </p:nvPr>
        </p:nvSpPr>
        <p:spPr>
          <a:xfrm>
            <a:off x="228600" y="1295400"/>
            <a:ext cx="8686800" cy="5029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hf sldNum="0" hdr="0" dt="0"/>
  <p:txStyles>
    <p:titleStyle>
      <a:lvl1pPr algn="l" defTabSz="915001" rtl="0" eaLnBrk="1" fontAlgn="base" hangingPunct="1">
        <a:spcBef>
          <a:spcPct val="0"/>
        </a:spcBef>
        <a:spcAft>
          <a:spcPct val="0"/>
        </a:spcAft>
        <a:defRPr sz="3600" b="0">
          <a:solidFill>
            <a:schemeClr val="tx1"/>
          </a:solidFill>
          <a:latin typeface="+mj-lt"/>
          <a:ea typeface="+mj-ea"/>
          <a:cs typeface="+mj-cs"/>
        </a:defRPr>
      </a:lvl1pPr>
      <a:lvl2pPr algn="ctr" defTabSz="915001" rtl="0" eaLnBrk="1" fontAlgn="base" hangingPunct="1">
        <a:spcBef>
          <a:spcPct val="0"/>
        </a:spcBef>
        <a:spcAft>
          <a:spcPct val="0"/>
        </a:spcAft>
        <a:defRPr sz="3600">
          <a:solidFill>
            <a:schemeClr val="tx2"/>
          </a:solidFill>
          <a:latin typeface="Arial" charset="0"/>
        </a:defRPr>
      </a:lvl2pPr>
      <a:lvl3pPr algn="ctr" defTabSz="915001" rtl="0" eaLnBrk="1" fontAlgn="base" hangingPunct="1">
        <a:spcBef>
          <a:spcPct val="0"/>
        </a:spcBef>
        <a:spcAft>
          <a:spcPct val="0"/>
        </a:spcAft>
        <a:defRPr sz="3600">
          <a:solidFill>
            <a:schemeClr val="tx2"/>
          </a:solidFill>
          <a:latin typeface="Arial" charset="0"/>
        </a:defRPr>
      </a:lvl3pPr>
      <a:lvl4pPr algn="ctr" defTabSz="915001" rtl="0" eaLnBrk="1" fontAlgn="base" hangingPunct="1">
        <a:spcBef>
          <a:spcPct val="0"/>
        </a:spcBef>
        <a:spcAft>
          <a:spcPct val="0"/>
        </a:spcAft>
        <a:defRPr sz="3600">
          <a:solidFill>
            <a:schemeClr val="tx2"/>
          </a:solidFill>
          <a:latin typeface="Arial" charset="0"/>
        </a:defRPr>
      </a:lvl4pPr>
      <a:lvl5pPr algn="ctr" defTabSz="915001" rtl="0" eaLnBrk="1" fontAlgn="base" hangingPunct="1">
        <a:spcBef>
          <a:spcPct val="0"/>
        </a:spcBef>
        <a:spcAft>
          <a:spcPct val="0"/>
        </a:spcAft>
        <a:defRPr sz="3600">
          <a:solidFill>
            <a:schemeClr val="tx2"/>
          </a:solidFill>
          <a:latin typeface="Arial" charset="0"/>
        </a:defRPr>
      </a:lvl5pPr>
      <a:lvl6pPr marL="412394" algn="ctr" defTabSz="915001" rtl="0" eaLnBrk="1" fontAlgn="base" hangingPunct="1">
        <a:spcBef>
          <a:spcPct val="0"/>
        </a:spcBef>
        <a:spcAft>
          <a:spcPct val="0"/>
        </a:spcAft>
        <a:defRPr sz="3600">
          <a:solidFill>
            <a:schemeClr val="tx2"/>
          </a:solidFill>
          <a:latin typeface="Arial" charset="0"/>
        </a:defRPr>
      </a:lvl6pPr>
      <a:lvl7pPr marL="824789" algn="ctr" defTabSz="915001" rtl="0" eaLnBrk="1" fontAlgn="base" hangingPunct="1">
        <a:spcBef>
          <a:spcPct val="0"/>
        </a:spcBef>
        <a:spcAft>
          <a:spcPct val="0"/>
        </a:spcAft>
        <a:defRPr sz="3600">
          <a:solidFill>
            <a:schemeClr val="tx2"/>
          </a:solidFill>
          <a:latin typeface="Arial" charset="0"/>
        </a:defRPr>
      </a:lvl7pPr>
      <a:lvl8pPr marL="1237183" algn="ctr" defTabSz="915001" rtl="0" eaLnBrk="1" fontAlgn="base" hangingPunct="1">
        <a:spcBef>
          <a:spcPct val="0"/>
        </a:spcBef>
        <a:spcAft>
          <a:spcPct val="0"/>
        </a:spcAft>
        <a:defRPr sz="3600">
          <a:solidFill>
            <a:schemeClr val="tx2"/>
          </a:solidFill>
          <a:latin typeface="Arial" charset="0"/>
        </a:defRPr>
      </a:lvl8pPr>
      <a:lvl9pPr marL="1649578" algn="ctr" defTabSz="915001" rtl="0" eaLnBrk="1" fontAlgn="base" hangingPunct="1">
        <a:spcBef>
          <a:spcPct val="0"/>
        </a:spcBef>
        <a:spcAft>
          <a:spcPct val="0"/>
        </a:spcAft>
        <a:defRPr sz="3600">
          <a:solidFill>
            <a:schemeClr val="tx2"/>
          </a:solidFill>
          <a:latin typeface="Arial" charset="0"/>
        </a:defRPr>
      </a:lvl9pPr>
    </p:titleStyle>
    <p:bodyStyle>
      <a:lvl1pPr marL="342231" indent="-342231" algn="l" defTabSz="915001" rtl="0" eaLnBrk="1" fontAlgn="base" hangingPunct="1">
        <a:spcBef>
          <a:spcPct val="20000"/>
        </a:spcBef>
        <a:spcAft>
          <a:spcPct val="0"/>
        </a:spcAft>
        <a:buChar char="•"/>
        <a:defRPr sz="2400">
          <a:solidFill>
            <a:schemeClr val="tx1"/>
          </a:solidFill>
          <a:latin typeface="+mn-lt"/>
          <a:ea typeface="+mn-ea"/>
          <a:cs typeface="+mn-cs"/>
        </a:defRPr>
      </a:lvl1pPr>
      <a:lvl2pPr marL="743170" indent="-286385" algn="l" defTabSz="915001" rtl="0" eaLnBrk="1" fontAlgn="base" hangingPunct="1">
        <a:spcBef>
          <a:spcPct val="20000"/>
        </a:spcBef>
        <a:spcAft>
          <a:spcPct val="0"/>
        </a:spcAft>
        <a:buChar char="–"/>
        <a:defRPr sz="2100">
          <a:solidFill>
            <a:schemeClr val="tx1"/>
          </a:solidFill>
          <a:latin typeface="+mn-lt"/>
        </a:defRPr>
      </a:lvl2pPr>
      <a:lvl3pPr marL="1142676" indent="-227677" algn="l" defTabSz="915001" rtl="0" eaLnBrk="1" fontAlgn="base" hangingPunct="1">
        <a:spcBef>
          <a:spcPct val="20000"/>
        </a:spcBef>
        <a:spcAft>
          <a:spcPct val="0"/>
        </a:spcAft>
        <a:buChar char="•"/>
        <a:defRPr sz="1900">
          <a:solidFill>
            <a:schemeClr val="tx1"/>
          </a:solidFill>
          <a:latin typeface="+mn-lt"/>
        </a:defRPr>
      </a:lvl3pPr>
      <a:lvl4pPr marL="1599461" indent="-227677" algn="l" defTabSz="915001" rtl="0" eaLnBrk="1" fontAlgn="base" hangingPunct="1">
        <a:spcBef>
          <a:spcPct val="20000"/>
        </a:spcBef>
        <a:spcAft>
          <a:spcPct val="0"/>
        </a:spcAft>
        <a:buChar char="–"/>
        <a:defRPr>
          <a:solidFill>
            <a:schemeClr val="tx1"/>
          </a:solidFill>
          <a:latin typeface="+mn-lt"/>
        </a:defRPr>
      </a:lvl4pPr>
      <a:lvl5pPr marL="2057677" indent="-229108" algn="l" defTabSz="915001" rtl="0" eaLnBrk="1" fontAlgn="base" hangingPunct="1">
        <a:spcBef>
          <a:spcPct val="20000"/>
        </a:spcBef>
        <a:spcAft>
          <a:spcPct val="0"/>
        </a:spcAft>
        <a:buChar char="»"/>
        <a:defRPr>
          <a:solidFill>
            <a:schemeClr val="tx1"/>
          </a:solidFill>
          <a:latin typeface="+mn-lt"/>
        </a:defRPr>
      </a:lvl5pPr>
      <a:lvl6pPr marL="2470071" indent="-229108" algn="l" defTabSz="915001" rtl="0" eaLnBrk="1" fontAlgn="base" hangingPunct="1">
        <a:spcBef>
          <a:spcPct val="20000"/>
        </a:spcBef>
        <a:spcAft>
          <a:spcPct val="0"/>
        </a:spcAft>
        <a:buChar char="»"/>
        <a:defRPr>
          <a:solidFill>
            <a:schemeClr val="tx1"/>
          </a:solidFill>
          <a:latin typeface="+mn-lt"/>
        </a:defRPr>
      </a:lvl6pPr>
      <a:lvl7pPr marL="2882465" indent="-229108" algn="l" defTabSz="915001" rtl="0" eaLnBrk="1" fontAlgn="base" hangingPunct="1">
        <a:spcBef>
          <a:spcPct val="20000"/>
        </a:spcBef>
        <a:spcAft>
          <a:spcPct val="0"/>
        </a:spcAft>
        <a:buChar char="»"/>
        <a:defRPr>
          <a:solidFill>
            <a:schemeClr val="tx1"/>
          </a:solidFill>
          <a:latin typeface="+mn-lt"/>
        </a:defRPr>
      </a:lvl7pPr>
      <a:lvl8pPr marL="3294860" indent="-229108" algn="l" defTabSz="915001" rtl="0" eaLnBrk="1" fontAlgn="base" hangingPunct="1">
        <a:spcBef>
          <a:spcPct val="20000"/>
        </a:spcBef>
        <a:spcAft>
          <a:spcPct val="0"/>
        </a:spcAft>
        <a:buChar char="»"/>
        <a:defRPr>
          <a:solidFill>
            <a:schemeClr val="tx1"/>
          </a:solidFill>
          <a:latin typeface="+mn-lt"/>
        </a:defRPr>
      </a:lvl8pPr>
      <a:lvl9pPr marL="3707254" indent="-229108" algn="l" defTabSz="915001"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824789" rtl="0" eaLnBrk="1" latinLnBrk="0" hangingPunct="1">
        <a:defRPr sz="1600" kern="1200">
          <a:solidFill>
            <a:schemeClr val="tx1"/>
          </a:solidFill>
          <a:latin typeface="+mn-lt"/>
          <a:ea typeface="+mn-ea"/>
          <a:cs typeface="+mn-cs"/>
        </a:defRPr>
      </a:lvl1pPr>
      <a:lvl2pPr marL="412394" algn="l" defTabSz="824789" rtl="0" eaLnBrk="1" latinLnBrk="0" hangingPunct="1">
        <a:defRPr sz="1600" kern="1200">
          <a:solidFill>
            <a:schemeClr val="tx1"/>
          </a:solidFill>
          <a:latin typeface="+mn-lt"/>
          <a:ea typeface="+mn-ea"/>
          <a:cs typeface="+mn-cs"/>
        </a:defRPr>
      </a:lvl2pPr>
      <a:lvl3pPr marL="824789" algn="l" defTabSz="824789" rtl="0" eaLnBrk="1" latinLnBrk="0" hangingPunct="1">
        <a:defRPr sz="1600" kern="1200">
          <a:solidFill>
            <a:schemeClr val="tx1"/>
          </a:solidFill>
          <a:latin typeface="+mn-lt"/>
          <a:ea typeface="+mn-ea"/>
          <a:cs typeface="+mn-cs"/>
        </a:defRPr>
      </a:lvl3pPr>
      <a:lvl4pPr marL="1237183" algn="l" defTabSz="824789" rtl="0" eaLnBrk="1" latinLnBrk="0" hangingPunct="1">
        <a:defRPr sz="1600" kern="1200">
          <a:solidFill>
            <a:schemeClr val="tx1"/>
          </a:solidFill>
          <a:latin typeface="+mn-lt"/>
          <a:ea typeface="+mn-ea"/>
          <a:cs typeface="+mn-cs"/>
        </a:defRPr>
      </a:lvl4pPr>
      <a:lvl5pPr marL="1649578" algn="l" defTabSz="824789" rtl="0" eaLnBrk="1" latinLnBrk="0" hangingPunct="1">
        <a:defRPr sz="1600" kern="1200">
          <a:solidFill>
            <a:schemeClr val="tx1"/>
          </a:solidFill>
          <a:latin typeface="+mn-lt"/>
          <a:ea typeface="+mn-ea"/>
          <a:cs typeface="+mn-cs"/>
        </a:defRPr>
      </a:lvl5pPr>
      <a:lvl6pPr marL="2061972" algn="l" defTabSz="824789" rtl="0" eaLnBrk="1" latinLnBrk="0" hangingPunct="1">
        <a:defRPr sz="1600" kern="1200">
          <a:solidFill>
            <a:schemeClr val="tx1"/>
          </a:solidFill>
          <a:latin typeface="+mn-lt"/>
          <a:ea typeface="+mn-ea"/>
          <a:cs typeface="+mn-cs"/>
        </a:defRPr>
      </a:lvl6pPr>
      <a:lvl7pPr marL="2474366" algn="l" defTabSz="824789" rtl="0" eaLnBrk="1" latinLnBrk="0" hangingPunct="1">
        <a:defRPr sz="1600" kern="1200">
          <a:solidFill>
            <a:schemeClr val="tx1"/>
          </a:solidFill>
          <a:latin typeface="+mn-lt"/>
          <a:ea typeface="+mn-ea"/>
          <a:cs typeface="+mn-cs"/>
        </a:defRPr>
      </a:lvl7pPr>
      <a:lvl8pPr marL="2886761" algn="l" defTabSz="824789" rtl="0" eaLnBrk="1" latinLnBrk="0" hangingPunct="1">
        <a:defRPr sz="1600" kern="1200">
          <a:solidFill>
            <a:schemeClr val="tx1"/>
          </a:solidFill>
          <a:latin typeface="+mn-lt"/>
          <a:ea typeface="+mn-ea"/>
          <a:cs typeface="+mn-cs"/>
        </a:defRPr>
      </a:lvl8pPr>
      <a:lvl9pPr marL="3299155" algn="l" defTabSz="824789"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8" Type="http://schemas.openxmlformats.org/officeDocument/2006/relationships/slide" Target="slide51.xml"/><Relationship Id="rId3" Type="http://schemas.openxmlformats.org/officeDocument/2006/relationships/image" Target="../media/image4.jpeg"/><Relationship Id="rId7" Type="http://schemas.openxmlformats.org/officeDocument/2006/relationships/slide" Target="slide39.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slide" Target="slide28.xml"/><Relationship Id="rId5" Type="http://schemas.openxmlformats.org/officeDocument/2006/relationships/slide" Target="slide18.xml"/><Relationship Id="rId4"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slide" Target="slide2.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0.xml"/><Relationship Id="rId1" Type="http://schemas.openxmlformats.org/officeDocument/2006/relationships/slideLayout" Target="../slideLayouts/slideLayout12.xml"/><Relationship Id="rId4" Type="http://schemas.openxmlformats.org/officeDocument/2006/relationships/slide" Target="slide2.xml"/></Relationships>
</file>

<file path=ppt/slides/_rels/slide5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wsj.com/"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pic>
        <p:nvPicPr>
          <p:cNvPr id="5" name="Picture 4" descr="C:\Users\jthomas\Documents\Arnold 11e\Supplements\TB\Macro_sm.jpg"/>
          <p:cNvPicPr>
            <a:picLocks noChangeAspect="1" noChangeArrowheads="1"/>
          </p:cNvPicPr>
          <p:nvPr/>
        </p:nvPicPr>
        <p:blipFill>
          <a:blip r:embed="rId3" cstate="print"/>
          <a:srcRect/>
          <a:stretch>
            <a:fillRect/>
          </a:stretch>
        </p:blipFill>
        <p:spPr bwMode="auto">
          <a:xfrm>
            <a:off x="685800" y="4419600"/>
            <a:ext cx="1428750" cy="1790700"/>
          </a:xfrm>
          <a:prstGeom prst="rect">
            <a:avLst/>
          </a:prstGeom>
          <a:noFill/>
        </p:spPr>
      </p:pic>
      <p:sp>
        <p:nvSpPr>
          <p:cNvPr id="8" name="TextBox 7"/>
          <p:cNvSpPr txBox="1"/>
          <p:nvPr/>
        </p:nvSpPr>
        <p:spPr>
          <a:xfrm>
            <a:off x="1295400" y="2133600"/>
            <a:ext cx="6553200" cy="1077218"/>
          </a:xfrm>
          <a:prstGeom prst="rect">
            <a:avLst/>
          </a:prstGeom>
          <a:noFill/>
        </p:spPr>
        <p:txBody>
          <a:bodyPr wrap="square" rtlCol="0">
            <a:spAutoFit/>
          </a:bodyPr>
          <a:lstStyle/>
          <a:p>
            <a:r>
              <a:rPr lang="en-US" sz="3200" b="0" dirty="0">
                <a:solidFill>
                  <a:schemeClr val="accent2">
                    <a:lumMod val="75000"/>
                  </a:schemeClr>
                </a:solidFill>
              </a:rPr>
              <a:t>Chapter 14: Money and the Economy</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idx="1"/>
          </p:nvPr>
        </p:nvSpPr>
        <p:spPr>
          <a:xfrm>
            <a:off x="457200" y="1600200"/>
            <a:ext cx="8229600" cy="3200400"/>
          </a:xfrm>
        </p:spPr>
        <p:txBody>
          <a:bodyPr/>
          <a:lstStyle/>
          <a:p>
            <a:pPr eaLnBrk="1" hangingPunct="1">
              <a:lnSpc>
                <a:spcPct val="90000"/>
              </a:lnSpc>
              <a:buFont typeface="Wingdings" pitchFamily="2" charset="2"/>
              <a:buChar char="Ø"/>
            </a:pPr>
            <a:r>
              <a:rPr lang="en-US"/>
              <a:t>M x V = Total Expenditures</a:t>
            </a:r>
          </a:p>
          <a:p>
            <a:pPr eaLnBrk="1" hangingPunct="1">
              <a:lnSpc>
                <a:spcPct val="90000"/>
              </a:lnSpc>
              <a:buFont typeface="Wingdings" pitchFamily="2" charset="2"/>
              <a:buChar char="Ø"/>
            </a:pPr>
            <a:r>
              <a:rPr lang="en-US"/>
              <a:t>TE = C + I + G + (X-M)</a:t>
            </a:r>
          </a:p>
          <a:p>
            <a:pPr eaLnBrk="1" hangingPunct="1">
              <a:lnSpc>
                <a:spcPct val="90000"/>
              </a:lnSpc>
              <a:buFont typeface="Wingdings" pitchFamily="2" charset="2"/>
              <a:buChar char="Ø"/>
            </a:pPr>
            <a:r>
              <a:rPr lang="en-US"/>
              <a:t>M x V = C + I + G + (X-M) = Aggregate Demand (AD)</a:t>
            </a:r>
          </a:p>
          <a:p>
            <a:pPr eaLnBrk="1" hangingPunct="1">
              <a:lnSpc>
                <a:spcPct val="90000"/>
              </a:lnSpc>
              <a:buFont typeface="Wingdings" pitchFamily="2" charset="2"/>
              <a:buChar char="Ø"/>
            </a:pPr>
            <a:r>
              <a:rPr lang="en-US"/>
              <a:t>Change in M and/or V will cause a change in A</a:t>
            </a:r>
            <a:r>
              <a:rPr lang="en-US">
                <a:solidFill>
                  <a:srgbClr val="000099"/>
                </a:solidFill>
              </a:rPr>
              <a:t>D</a:t>
            </a:r>
          </a:p>
          <a:p>
            <a:pPr eaLnBrk="1" hangingPunct="1">
              <a:lnSpc>
                <a:spcPct val="90000"/>
              </a:lnSpc>
              <a:buFontTx/>
              <a:buNone/>
            </a:pPr>
            <a:endParaRPr lang="en-US"/>
          </a:p>
        </p:txBody>
      </p:sp>
      <p:sp>
        <p:nvSpPr>
          <p:cNvPr id="11266" name="Rectangle 2"/>
          <p:cNvSpPr>
            <a:spLocks noGrp="1" noChangeArrowheads="1"/>
          </p:cNvSpPr>
          <p:nvPr>
            <p:ph type="title"/>
          </p:nvPr>
        </p:nvSpPr>
        <p:spPr>
          <a:solidFill>
            <a:srgbClr val="DDDDDD"/>
          </a:solidFill>
          <a:ln>
            <a:solidFill>
              <a:schemeClr val="bg2"/>
            </a:solidFill>
          </a:ln>
        </p:spPr>
        <p:txBody>
          <a:bodyPr/>
          <a:lstStyle/>
          <a:p>
            <a:r>
              <a:rPr lang="en-US" sz="3200">
                <a:solidFill>
                  <a:srgbClr val="034EBD"/>
                </a:solidFill>
              </a:rPr>
              <a:t>THE AD CURVE IN THE SIMPLE QUANTITY THEORY OF MONEY</a:t>
            </a:r>
          </a:p>
        </p:txBody>
      </p:sp>
      <p:pic>
        <p:nvPicPr>
          <p:cNvPr id="11268" name="Picture 4" descr="MPj04331180000[1]"/>
          <p:cNvPicPr>
            <a:picLocks noChangeAspect="1" noChangeArrowheads="1"/>
          </p:cNvPicPr>
          <p:nvPr/>
        </p:nvPicPr>
        <p:blipFill>
          <a:blip r:embed="rId3" cstate="print">
            <a:extLst>
              <a:ext uri="{28A0092B-C50C-407E-A947-70E740481C1C}">
                <a14:useLocalDpi xmlns:a14="http://schemas.microsoft.com/office/drawing/2010/main" val="0"/>
              </a:ext>
            </a:extLst>
          </a:blip>
          <a:srcRect t="43428"/>
          <a:stretch>
            <a:fillRect/>
          </a:stretch>
        </p:blipFill>
        <p:spPr bwMode="auto">
          <a:xfrm>
            <a:off x="2667000" y="3581400"/>
            <a:ext cx="3505200" cy="1982788"/>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7" name="Rounded Rectangle 6">
            <a:hlinkClick r:id="rId4"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fade">
                                      <p:cBhvr>
                                        <p:cTn id="7" dur="2000"/>
                                        <p:tgtEl>
                                          <p:spTgt spid="481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8131">
                                            <p:txEl>
                                              <p:pRg st="1" end="1"/>
                                            </p:txEl>
                                          </p:spTgt>
                                        </p:tgtEl>
                                        <p:attrNameLst>
                                          <p:attrName>style.visibility</p:attrName>
                                        </p:attrNameLst>
                                      </p:cBhvr>
                                      <p:to>
                                        <p:strVal val="visible"/>
                                      </p:to>
                                    </p:set>
                                    <p:animEffect transition="in" filter="fade">
                                      <p:cBhvr>
                                        <p:cTn id="12" dur="2000"/>
                                        <p:tgtEl>
                                          <p:spTgt spid="481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8131">
                                            <p:txEl>
                                              <p:pRg st="2" end="2"/>
                                            </p:txEl>
                                          </p:spTgt>
                                        </p:tgtEl>
                                        <p:attrNameLst>
                                          <p:attrName>style.visibility</p:attrName>
                                        </p:attrNameLst>
                                      </p:cBhvr>
                                      <p:to>
                                        <p:strVal val="visible"/>
                                      </p:to>
                                    </p:set>
                                    <p:animEffect transition="in" filter="fade">
                                      <p:cBhvr>
                                        <p:cTn id="17" dur="2000"/>
                                        <p:tgtEl>
                                          <p:spTgt spid="4813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48131">
                                            <p:txEl>
                                              <p:pRg st="3" end="3"/>
                                            </p:txEl>
                                          </p:spTgt>
                                        </p:tgtEl>
                                        <p:attrNameLst>
                                          <p:attrName>style.visibility</p:attrName>
                                        </p:attrNameLst>
                                      </p:cBhvr>
                                      <p:to>
                                        <p:strVal val="visible"/>
                                      </p:to>
                                    </p:set>
                                    <p:animEffect transition="in" filter="fade">
                                      <p:cBhvr>
                                        <p:cTn id="22" dur="2000"/>
                                        <p:tgtEl>
                                          <p:spTgt spid="481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ChangeArrowheads="1"/>
          </p:cNvSpPr>
          <p:nvPr/>
        </p:nvSpPr>
        <p:spPr bwMode="auto">
          <a:xfrm>
            <a:off x="457200" y="152400"/>
            <a:ext cx="8229600" cy="1143000"/>
          </a:xfrm>
          <a:prstGeom prst="rect">
            <a:avLst/>
          </a:prstGeom>
          <a:solidFill>
            <a:srgbClr val="DDDDDD"/>
          </a:solidFill>
          <a:ln w="76200" cmpd="tri">
            <a:solidFill>
              <a:schemeClr val="bg2"/>
            </a:solidFill>
            <a:miter lim="800000"/>
            <a:headEnd/>
            <a:tailEnd/>
          </a:ln>
        </p:spPr>
        <p:txBody>
          <a:bodyPr anchor="ctr"/>
          <a:lstStyle/>
          <a:p>
            <a:pPr algn="ctr"/>
            <a:r>
              <a:rPr lang="en-US" sz="3600">
                <a:solidFill>
                  <a:srgbClr val="034EBD"/>
                </a:solidFill>
              </a:rPr>
              <a:t>Aggregate Demand in the Simple Quantity Theory of Money</a:t>
            </a:r>
          </a:p>
        </p:txBody>
      </p:sp>
      <p:pic>
        <p:nvPicPr>
          <p:cNvPr id="5130"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r="73334"/>
          <a:stretch>
            <a:fillRect/>
          </a:stretch>
        </p:blipFill>
        <p:spPr bwMode="auto">
          <a:xfrm>
            <a:off x="0" y="1600200"/>
            <a:ext cx="2438400" cy="28956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31"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r="50835"/>
          <a:stretch>
            <a:fillRect/>
          </a:stretch>
        </p:blipFill>
        <p:spPr bwMode="auto">
          <a:xfrm>
            <a:off x="0" y="1600200"/>
            <a:ext cx="4495800" cy="28956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32"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r="3"/>
          <a:stretch>
            <a:fillRect/>
          </a:stretch>
        </p:blipFill>
        <p:spPr bwMode="auto">
          <a:xfrm>
            <a:off x="0" y="1600200"/>
            <a:ext cx="9144000" cy="28956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133" name="Rectangle 13"/>
          <p:cNvSpPr>
            <a:spLocks noChangeArrowheads="1"/>
          </p:cNvSpPr>
          <p:nvPr/>
        </p:nvSpPr>
        <p:spPr bwMode="auto">
          <a:xfrm rot="10800000" flipV="1">
            <a:off x="381000" y="4572000"/>
            <a:ext cx="8534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 typeface="Wingdings" pitchFamily="2" charset="2"/>
              <a:buChar char="Ø"/>
            </a:pPr>
            <a:r>
              <a:rPr lang="en-US" sz="2600" b="0">
                <a:solidFill>
                  <a:srgbClr val="002060"/>
                </a:solidFill>
              </a:rPr>
              <a:t>AD with V constant (a)</a:t>
            </a:r>
          </a:p>
          <a:p>
            <a:pPr marL="342900" indent="-342900">
              <a:spcBef>
                <a:spcPct val="20000"/>
              </a:spcBef>
              <a:buFont typeface="Wingdings" pitchFamily="2" charset="2"/>
              <a:buChar char="Ø"/>
            </a:pPr>
            <a:r>
              <a:rPr lang="en-US" sz="2600" b="0">
                <a:solidFill>
                  <a:srgbClr val="002060"/>
                </a:solidFill>
              </a:rPr>
              <a:t>RGDP fixed in short run (b) -the level of Real GDP is assumed to be constant in the short run </a:t>
            </a:r>
          </a:p>
          <a:p>
            <a:pPr marL="342900" indent="-342900">
              <a:spcBef>
                <a:spcPct val="20000"/>
              </a:spcBef>
              <a:buFont typeface="Wingdings" pitchFamily="2" charset="2"/>
              <a:buChar char="Ø"/>
            </a:pPr>
            <a:r>
              <a:rPr lang="en-US" sz="2600" b="0">
                <a:solidFill>
                  <a:srgbClr val="002060"/>
                </a:solidFill>
              </a:rPr>
              <a:t>M increases/decreases (c) causing AD to shift</a:t>
            </a:r>
          </a:p>
        </p:txBody>
      </p:sp>
      <p:sp>
        <p:nvSpPr>
          <p:cNvPr id="9" name="Rounded Rectangle 8">
            <a:hlinkClick r:id="rId4" action="ppaction://hlinksldjump"/>
          </p:cNvPr>
          <p:cNvSpPr/>
          <p:nvPr/>
        </p:nvSpPr>
        <p:spPr bwMode="auto">
          <a:xfrm>
            <a:off x="7696200" y="62484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10" name="Rectangle 5"/>
          <p:cNvSpPr txBox="1">
            <a:spLocks noChangeArrowheads="1"/>
          </p:cNvSpPr>
          <p:nvPr/>
        </p:nvSpPr>
        <p:spPr>
          <a:xfrm>
            <a:off x="2590800" y="64008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130"/>
                                        </p:tgtEl>
                                        <p:attrNameLst>
                                          <p:attrName>style.visibility</p:attrName>
                                        </p:attrNameLst>
                                      </p:cBhvr>
                                      <p:to>
                                        <p:strVal val="visible"/>
                                      </p:to>
                                    </p:set>
                                    <p:animEffect transition="in" filter="fade">
                                      <p:cBhvr>
                                        <p:cTn id="7" dur="2000"/>
                                        <p:tgtEl>
                                          <p:spTgt spid="5130"/>
                                        </p:tgtEl>
                                      </p:cBhvr>
                                    </p:animEffect>
                                  </p:childTnLst>
                                </p:cTn>
                              </p:par>
                              <p:par>
                                <p:cTn id="8" presetID="10" presetClass="entr" presetSubtype="0" fill="hold" nodeType="withEffect">
                                  <p:stCondLst>
                                    <p:cond delay="0"/>
                                  </p:stCondLst>
                                  <p:childTnLst>
                                    <p:set>
                                      <p:cBhvr>
                                        <p:cTn id="9" dur="1" fill="hold">
                                          <p:stCondLst>
                                            <p:cond delay="0"/>
                                          </p:stCondLst>
                                        </p:cTn>
                                        <p:tgtEl>
                                          <p:spTgt spid="5133">
                                            <p:txEl>
                                              <p:pRg st="0" end="0"/>
                                            </p:txEl>
                                          </p:spTgt>
                                        </p:tgtEl>
                                        <p:attrNameLst>
                                          <p:attrName>style.visibility</p:attrName>
                                        </p:attrNameLst>
                                      </p:cBhvr>
                                      <p:to>
                                        <p:strVal val="visible"/>
                                      </p:to>
                                    </p:set>
                                    <p:animEffect transition="in" filter="fade">
                                      <p:cBhvr>
                                        <p:cTn id="10" dur="2000"/>
                                        <p:tgtEl>
                                          <p:spTgt spid="5133">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5131"/>
                                        </p:tgtEl>
                                        <p:attrNameLst>
                                          <p:attrName>style.visibility</p:attrName>
                                        </p:attrNameLst>
                                      </p:cBhvr>
                                      <p:to>
                                        <p:strVal val="visible"/>
                                      </p:to>
                                    </p:set>
                                    <p:animEffect transition="in" filter="fade">
                                      <p:cBhvr>
                                        <p:cTn id="15" dur="2000"/>
                                        <p:tgtEl>
                                          <p:spTgt spid="5131"/>
                                        </p:tgtEl>
                                      </p:cBhvr>
                                    </p:animEffect>
                                  </p:childTnLst>
                                </p:cTn>
                              </p:par>
                              <p:par>
                                <p:cTn id="16" presetID="10" presetClass="entr" presetSubtype="0" fill="hold" nodeType="withEffect">
                                  <p:stCondLst>
                                    <p:cond delay="0"/>
                                  </p:stCondLst>
                                  <p:childTnLst>
                                    <p:set>
                                      <p:cBhvr>
                                        <p:cTn id="17" dur="1" fill="hold">
                                          <p:stCondLst>
                                            <p:cond delay="0"/>
                                          </p:stCondLst>
                                        </p:cTn>
                                        <p:tgtEl>
                                          <p:spTgt spid="5133">
                                            <p:txEl>
                                              <p:pRg st="1" end="1"/>
                                            </p:txEl>
                                          </p:spTgt>
                                        </p:tgtEl>
                                        <p:attrNameLst>
                                          <p:attrName>style.visibility</p:attrName>
                                        </p:attrNameLst>
                                      </p:cBhvr>
                                      <p:to>
                                        <p:strVal val="visible"/>
                                      </p:to>
                                    </p:set>
                                    <p:animEffect transition="in" filter="fade">
                                      <p:cBhvr>
                                        <p:cTn id="18" dur="2000"/>
                                        <p:tgtEl>
                                          <p:spTgt spid="5133">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5132"/>
                                        </p:tgtEl>
                                        <p:attrNameLst>
                                          <p:attrName>style.visibility</p:attrName>
                                        </p:attrNameLst>
                                      </p:cBhvr>
                                      <p:to>
                                        <p:strVal val="visible"/>
                                      </p:to>
                                    </p:set>
                                    <p:animEffect transition="in" filter="fade">
                                      <p:cBhvr>
                                        <p:cTn id="23" dur="2000"/>
                                        <p:tgtEl>
                                          <p:spTgt spid="5132"/>
                                        </p:tgtEl>
                                      </p:cBhvr>
                                    </p:animEffect>
                                  </p:childTnLst>
                                </p:cTn>
                              </p:par>
                              <p:par>
                                <p:cTn id="24" presetID="10" presetClass="entr" presetSubtype="0" fill="hold" nodeType="withEffect">
                                  <p:stCondLst>
                                    <p:cond delay="0"/>
                                  </p:stCondLst>
                                  <p:childTnLst>
                                    <p:set>
                                      <p:cBhvr>
                                        <p:cTn id="25" dur="1" fill="hold">
                                          <p:stCondLst>
                                            <p:cond delay="0"/>
                                          </p:stCondLst>
                                        </p:cTn>
                                        <p:tgtEl>
                                          <p:spTgt spid="5133">
                                            <p:txEl>
                                              <p:pRg st="2" end="2"/>
                                            </p:txEl>
                                          </p:spTgt>
                                        </p:tgtEl>
                                        <p:attrNameLst>
                                          <p:attrName>style.visibility</p:attrName>
                                        </p:attrNameLst>
                                      </p:cBhvr>
                                      <p:to>
                                        <p:strVal val="visible"/>
                                      </p:to>
                                    </p:set>
                                    <p:animEffect transition="in" filter="fade">
                                      <p:cBhvr>
                                        <p:cTn id="26" dur="2000"/>
                                        <p:tgtEl>
                                          <p:spTgt spid="513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idx="1"/>
          </p:nvPr>
        </p:nvSpPr>
        <p:spPr/>
        <p:txBody>
          <a:bodyPr/>
          <a:lstStyle/>
          <a:p>
            <a:pPr>
              <a:buFontTx/>
              <a:buNone/>
              <a:defRPr/>
            </a:pPr>
            <a:r>
              <a:rPr lang="en-US" sz="2800" dirty="0"/>
              <a:t>	</a:t>
            </a:r>
            <a:r>
              <a:rPr lang="en-US" sz="2800" dirty="0">
                <a:solidFill>
                  <a:schemeClr val="accent2">
                    <a:lumMod val="75000"/>
                  </a:schemeClr>
                </a:solidFill>
              </a:rPr>
              <a:t>If we drop the assumptions that velocity (</a:t>
            </a:r>
            <a:r>
              <a:rPr lang="en-US" sz="2800" i="1" dirty="0">
                <a:solidFill>
                  <a:schemeClr val="accent2">
                    <a:lumMod val="75000"/>
                  </a:schemeClr>
                </a:solidFill>
              </a:rPr>
              <a:t>V ) and Real GDP (Q) are constant</a:t>
            </a:r>
            <a:r>
              <a:rPr lang="en-US" sz="2800" i="1" dirty="0"/>
              <a:t>, we have </a:t>
            </a:r>
            <a:r>
              <a:rPr lang="en-US" sz="2800" dirty="0"/>
              <a:t>a more general theory of the factors that cause changes in the price level. In this theory, changes in the price level depend on three variables:</a:t>
            </a:r>
          </a:p>
          <a:p>
            <a:pPr>
              <a:buFontTx/>
              <a:buNone/>
              <a:defRPr/>
            </a:pPr>
            <a:r>
              <a:rPr lang="en-US" sz="2800" dirty="0"/>
              <a:t>	1. Money supply (M)</a:t>
            </a:r>
          </a:p>
          <a:p>
            <a:pPr>
              <a:buFontTx/>
              <a:buNone/>
              <a:defRPr/>
            </a:pPr>
            <a:r>
              <a:rPr lang="en-US" sz="2800" dirty="0"/>
              <a:t>	2. Velocity (V)</a:t>
            </a:r>
          </a:p>
          <a:p>
            <a:pPr>
              <a:buFontTx/>
              <a:buNone/>
              <a:defRPr/>
            </a:pPr>
            <a:r>
              <a:rPr lang="en-US" sz="2800" dirty="0"/>
              <a:t>	3. Real GDP</a:t>
            </a:r>
            <a:r>
              <a:rPr lang="en-US" sz="2600" dirty="0"/>
              <a:t> (Q)</a:t>
            </a:r>
          </a:p>
        </p:txBody>
      </p:sp>
      <p:sp>
        <p:nvSpPr>
          <p:cNvPr id="13314" name="Rectangle 2"/>
          <p:cNvSpPr>
            <a:spLocks noGrp="1" noChangeArrowheads="1"/>
          </p:cNvSpPr>
          <p:nvPr>
            <p:ph type="title"/>
          </p:nvPr>
        </p:nvSpPr>
        <p:spPr>
          <a:solidFill>
            <a:srgbClr val="DDDDDD"/>
          </a:solidFill>
          <a:ln>
            <a:solidFill>
              <a:schemeClr val="bg2"/>
            </a:solidFill>
          </a:ln>
        </p:spPr>
        <p:txBody>
          <a:bodyPr/>
          <a:lstStyle/>
          <a:p>
            <a:pPr eaLnBrk="1" hangingPunct="1"/>
            <a:r>
              <a:rPr lang="en-US">
                <a:solidFill>
                  <a:srgbClr val="034EBD"/>
                </a:solidFill>
              </a:rPr>
              <a:t>Velocity and Real GDP Variable</a:t>
            </a:r>
          </a:p>
        </p:txBody>
      </p:sp>
      <p:sp>
        <p:nvSpPr>
          <p:cNvPr id="6" name="Rounded Rectangle 5">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Effect transition="in" filter="fade">
                                      <p:cBhvr>
                                        <p:cTn id="7" dur="2000"/>
                                        <p:tgtEl>
                                          <p:spTgt spid="522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2227">
                                            <p:txEl>
                                              <p:pRg st="1" end="1"/>
                                            </p:txEl>
                                          </p:spTgt>
                                        </p:tgtEl>
                                        <p:attrNameLst>
                                          <p:attrName>style.visibility</p:attrName>
                                        </p:attrNameLst>
                                      </p:cBhvr>
                                      <p:to>
                                        <p:strVal val="visible"/>
                                      </p:to>
                                    </p:set>
                                    <p:animEffect transition="in" filter="fade">
                                      <p:cBhvr>
                                        <p:cTn id="12" dur="2000"/>
                                        <p:tgtEl>
                                          <p:spTgt spid="522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2227">
                                            <p:txEl>
                                              <p:pRg st="2" end="2"/>
                                            </p:txEl>
                                          </p:spTgt>
                                        </p:tgtEl>
                                        <p:attrNameLst>
                                          <p:attrName>style.visibility</p:attrName>
                                        </p:attrNameLst>
                                      </p:cBhvr>
                                      <p:to>
                                        <p:strVal val="visible"/>
                                      </p:to>
                                    </p:set>
                                    <p:animEffect transition="in" filter="fade">
                                      <p:cBhvr>
                                        <p:cTn id="17" dur="2000"/>
                                        <p:tgtEl>
                                          <p:spTgt spid="5222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52227">
                                            <p:txEl>
                                              <p:pRg st="3" end="3"/>
                                            </p:txEl>
                                          </p:spTgt>
                                        </p:tgtEl>
                                        <p:attrNameLst>
                                          <p:attrName>style.visibility</p:attrName>
                                        </p:attrNameLst>
                                      </p:cBhvr>
                                      <p:to>
                                        <p:strVal val="visible"/>
                                      </p:to>
                                    </p:set>
                                    <p:animEffect transition="in" filter="fade">
                                      <p:cBhvr>
                                        <p:cTn id="22" dur="2000"/>
                                        <p:tgtEl>
                                          <p:spTgt spid="522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idx="1"/>
          </p:nvPr>
        </p:nvSpPr>
        <p:spPr>
          <a:xfrm>
            <a:off x="457200" y="1371600"/>
            <a:ext cx="8229600" cy="4525963"/>
          </a:xfrm>
        </p:spPr>
        <p:txBody>
          <a:bodyPr/>
          <a:lstStyle/>
          <a:p>
            <a:pPr algn="ctr">
              <a:buFontTx/>
              <a:buNone/>
              <a:defRPr/>
            </a:pPr>
            <a:r>
              <a:rPr lang="en-US" sz="2800" dirty="0"/>
              <a:t>	</a:t>
            </a:r>
          </a:p>
          <a:p>
            <a:pPr algn="ctr">
              <a:buFontTx/>
              <a:buNone/>
              <a:defRPr/>
            </a:pPr>
            <a:r>
              <a:rPr lang="fr-FR" sz="2800" dirty="0">
                <a:solidFill>
                  <a:schemeClr val="accent2">
                    <a:lumMod val="75000"/>
                  </a:schemeClr>
                </a:solidFill>
              </a:rPr>
              <a:t>M  x V ≡ P x Q</a:t>
            </a:r>
          </a:p>
          <a:p>
            <a:pPr>
              <a:buFontTx/>
              <a:buNone/>
              <a:defRPr/>
            </a:pPr>
            <a:r>
              <a:rPr lang="en-US" sz="2800" dirty="0">
                <a:solidFill>
                  <a:schemeClr val="accent2">
                    <a:lumMod val="75000"/>
                  </a:schemeClr>
                </a:solidFill>
              </a:rPr>
              <a:t>	If the equation of exchange holds, then</a:t>
            </a:r>
          </a:p>
          <a:p>
            <a:pPr algn="ctr">
              <a:buFontTx/>
              <a:buNone/>
              <a:defRPr/>
            </a:pPr>
            <a:r>
              <a:rPr lang="en-US" sz="2800" dirty="0">
                <a:solidFill>
                  <a:schemeClr val="accent2">
                    <a:lumMod val="75000"/>
                  </a:schemeClr>
                </a:solidFill>
              </a:rPr>
              <a:t>P ≡ </a:t>
            </a:r>
            <a:r>
              <a:rPr lang="en-US" sz="2800" u="sng" dirty="0">
                <a:solidFill>
                  <a:schemeClr val="accent2">
                    <a:lumMod val="75000"/>
                  </a:schemeClr>
                </a:solidFill>
              </a:rPr>
              <a:t>M x V</a:t>
            </a:r>
          </a:p>
          <a:p>
            <a:pPr algn="ctr">
              <a:buFontTx/>
              <a:buNone/>
              <a:defRPr/>
            </a:pPr>
            <a:r>
              <a:rPr lang="en-US" sz="2800" dirty="0">
                <a:solidFill>
                  <a:schemeClr val="accent2">
                    <a:lumMod val="75000"/>
                  </a:schemeClr>
                </a:solidFill>
              </a:rPr>
              <a:t>       Q</a:t>
            </a:r>
          </a:p>
          <a:p>
            <a:pPr>
              <a:buFontTx/>
              <a:buNone/>
              <a:defRPr/>
            </a:pPr>
            <a:r>
              <a:rPr lang="en-US" sz="2800" dirty="0">
                <a:solidFill>
                  <a:schemeClr val="accent2">
                    <a:lumMod val="75000"/>
                  </a:schemeClr>
                </a:solidFill>
              </a:rPr>
              <a:t>	An increase in M and/or V and/or a decrease in Q will cause prices to rise.</a:t>
            </a:r>
            <a:endParaRPr lang="en-US" sz="2600" dirty="0">
              <a:solidFill>
                <a:schemeClr val="accent2">
                  <a:lumMod val="75000"/>
                </a:schemeClr>
              </a:solidFill>
            </a:endParaRPr>
          </a:p>
        </p:txBody>
      </p:sp>
      <p:sp>
        <p:nvSpPr>
          <p:cNvPr id="14338" name="Rectangle 2"/>
          <p:cNvSpPr>
            <a:spLocks noGrp="1" noChangeArrowheads="1"/>
          </p:cNvSpPr>
          <p:nvPr>
            <p:ph type="title"/>
          </p:nvPr>
        </p:nvSpPr>
        <p:spPr>
          <a:solidFill>
            <a:srgbClr val="DDDDDD"/>
          </a:solidFill>
          <a:ln>
            <a:solidFill>
              <a:schemeClr val="bg2"/>
            </a:solidFill>
          </a:ln>
        </p:spPr>
        <p:txBody>
          <a:bodyPr/>
          <a:lstStyle/>
          <a:p>
            <a:pPr eaLnBrk="1" hangingPunct="1"/>
            <a:r>
              <a:rPr lang="en-US">
                <a:solidFill>
                  <a:srgbClr val="034EBD"/>
                </a:solidFill>
              </a:rPr>
              <a:t>Velocity and Real GDP Variable</a:t>
            </a:r>
          </a:p>
        </p:txBody>
      </p:sp>
      <p:pic>
        <p:nvPicPr>
          <p:cNvPr id="14341" name="Picture 2" descr="C:\Documents and Settings\p.schneiderman\Local Settings\Temporary Internet Files\Content.IE5\JLLXH6V2\MC90038325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4572000"/>
            <a:ext cx="121443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a:hlinkClick r:id="rId4"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Effect transition="in" filter="fade">
                                      <p:cBhvr>
                                        <p:cTn id="7" dur="2000"/>
                                        <p:tgtEl>
                                          <p:spTgt spid="5222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2227">
                                            <p:txEl>
                                              <p:pRg st="1" end="1"/>
                                            </p:txEl>
                                          </p:spTgt>
                                        </p:tgtEl>
                                        <p:attrNameLst>
                                          <p:attrName>style.visibility</p:attrName>
                                        </p:attrNameLst>
                                      </p:cBhvr>
                                      <p:to>
                                        <p:strVal val="visible"/>
                                      </p:to>
                                    </p:set>
                                    <p:animEffect transition="in" filter="fade">
                                      <p:cBhvr>
                                        <p:cTn id="10" dur="2000"/>
                                        <p:tgtEl>
                                          <p:spTgt spid="5222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2227">
                                            <p:txEl>
                                              <p:pRg st="2" end="2"/>
                                            </p:txEl>
                                          </p:spTgt>
                                        </p:tgtEl>
                                        <p:attrNameLst>
                                          <p:attrName>style.visibility</p:attrName>
                                        </p:attrNameLst>
                                      </p:cBhvr>
                                      <p:to>
                                        <p:strVal val="visible"/>
                                      </p:to>
                                    </p:set>
                                    <p:animEffect transition="in" filter="fade">
                                      <p:cBhvr>
                                        <p:cTn id="13" dur="2000"/>
                                        <p:tgtEl>
                                          <p:spTgt spid="52227">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2227">
                                            <p:txEl>
                                              <p:pRg st="3" end="3"/>
                                            </p:txEl>
                                          </p:spTgt>
                                        </p:tgtEl>
                                        <p:attrNameLst>
                                          <p:attrName>style.visibility</p:attrName>
                                        </p:attrNameLst>
                                      </p:cBhvr>
                                      <p:to>
                                        <p:strVal val="visible"/>
                                      </p:to>
                                    </p:set>
                                    <p:animEffect transition="in" filter="fade">
                                      <p:cBhvr>
                                        <p:cTn id="16" dur="2000"/>
                                        <p:tgtEl>
                                          <p:spTgt spid="52227">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2227">
                                            <p:txEl>
                                              <p:pRg st="4" end="4"/>
                                            </p:txEl>
                                          </p:spTgt>
                                        </p:tgtEl>
                                        <p:attrNameLst>
                                          <p:attrName>style.visibility</p:attrName>
                                        </p:attrNameLst>
                                      </p:cBhvr>
                                      <p:to>
                                        <p:strVal val="visible"/>
                                      </p:to>
                                    </p:set>
                                    <p:animEffect transition="in" filter="fade">
                                      <p:cBhvr>
                                        <p:cTn id="19" dur="2000"/>
                                        <p:tgtEl>
                                          <p:spTgt spid="52227">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2227">
                                            <p:txEl>
                                              <p:pRg st="5" end="5"/>
                                            </p:txEl>
                                          </p:spTgt>
                                        </p:tgtEl>
                                        <p:attrNameLst>
                                          <p:attrName>style.visibility</p:attrName>
                                        </p:attrNameLst>
                                      </p:cBhvr>
                                      <p:to>
                                        <p:strVal val="visible"/>
                                      </p:to>
                                    </p:set>
                                    <p:animEffect transition="in" filter="fade">
                                      <p:cBhvr>
                                        <p:cTn id="22" dur="2000"/>
                                        <p:tgtEl>
                                          <p:spTgt spid="522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227" name="Rectangle 3"/>
          <p:cNvSpPr>
            <a:spLocks noGrp="1" noChangeArrowheads="1"/>
          </p:cNvSpPr>
          <p:nvPr>
            <p:ph idx="1"/>
          </p:nvPr>
        </p:nvSpPr>
        <p:spPr/>
        <p:txBody>
          <a:bodyPr/>
          <a:lstStyle/>
          <a:p>
            <a:pPr>
              <a:buFontTx/>
              <a:buNone/>
            </a:pPr>
            <a:r>
              <a:rPr lang="en-US" sz="2800" b="1" dirty="0"/>
              <a:t>1. If M times V increases, why does P times Q have to rise? </a:t>
            </a:r>
          </a:p>
          <a:p>
            <a:pPr>
              <a:buFontTx/>
              <a:buNone/>
            </a:pPr>
            <a:r>
              <a:rPr lang="en-US" sz="2000" dirty="0"/>
              <a:t>	If </a:t>
            </a:r>
            <a:r>
              <a:rPr lang="en-US" sz="2000" i="1" dirty="0"/>
              <a:t>M times V increases, total expenditures increase. In other </a:t>
            </a:r>
            <a:r>
              <a:rPr lang="en-US" sz="2000" dirty="0"/>
              <a:t>words, people spend more. For example, instead of spending $3 billion on goods and services, they spend $4 billion. But if there is more spending (greater total expenditures), there must be greater total sales. </a:t>
            </a:r>
            <a:r>
              <a:rPr lang="en-US" sz="2000" i="1" dirty="0"/>
              <a:t>P times Q represents this total </a:t>
            </a:r>
            <a:r>
              <a:rPr lang="en-US" sz="2000" dirty="0"/>
              <a:t>dollar value of sales.</a:t>
            </a:r>
          </a:p>
          <a:p>
            <a:pPr eaLnBrk="1" hangingPunct="1">
              <a:buFont typeface="Wingdings" pitchFamily="2" charset="2"/>
              <a:buChar char="ü"/>
            </a:pPr>
            <a:endParaRPr lang="en-US" sz="2600" dirty="0"/>
          </a:p>
          <a:p>
            <a:pPr eaLnBrk="1" hangingPunct="1">
              <a:buFont typeface="Wingdings" pitchFamily="2" charset="2"/>
              <a:buChar char="ü"/>
            </a:pPr>
            <a:endParaRPr lang="en-US" sz="2600" dirty="0"/>
          </a:p>
          <a:p>
            <a:pPr eaLnBrk="1" hangingPunct="1">
              <a:buFontTx/>
              <a:buNone/>
            </a:pPr>
            <a:endParaRPr lang="en-US" sz="2600" dirty="0"/>
          </a:p>
        </p:txBody>
      </p:sp>
      <p:sp>
        <p:nvSpPr>
          <p:cNvPr id="15362" name="Rectangle 2"/>
          <p:cNvSpPr>
            <a:spLocks noGrp="1" noChangeArrowheads="1"/>
          </p:cNvSpPr>
          <p:nvPr>
            <p:ph type="title"/>
          </p:nvPr>
        </p:nvSpPr>
        <p:spPr>
          <a:solidFill>
            <a:srgbClr val="DDDDDD"/>
          </a:solidFill>
          <a:ln>
            <a:solidFill>
              <a:schemeClr val="bg2"/>
            </a:solidFill>
          </a:ln>
        </p:spPr>
        <p:txBody>
          <a:bodyPr/>
          <a:lstStyle/>
          <a:p>
            <a:pPr eaLnBrk="1" hangingPunct="1"/>
            <a:r>
              <a:rPr lang="en-US">
                <a:solidFill>
                  <a:srgbClr val="034EBD"/>
                </a:solidFill>
              </a:rPr>
              <a:t>Self-test</a:t>
            </a:r>
          </a:p>
        </p:txBody>
      </p:sp>
      <p:sp>
        <p:nvSpPr>
          <p:cNvPr id="6" name="Rounded Rectangle 5">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Effect transition="in" filter="fade">
                                      <p:cBhvr>
                                        <p:cTn id="7" dur="2000"/>
                                        <p:tgtEl>
                                          <p:spTgt spid="522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2227">
                                            <p:txEl>
                                              <p:pRg st="1" end="1"/>
                                            </p:txEl>
                                          </p:spTgt>
                                        </p:tgtEl>
                                        <p:attrNameLst>
                                          <p:attrName>style.visibility</p:attrName>
                                        </p:attrNameLst>
                                      </p:cBhvr>
                                      <p:to>
                                        <p:strVal val="visible"/>
                                      </p:to>
                                    </p:set>
                                    <p:animEffect transition="in" filter="fade">
                                      <p:cBhvr>
                                        <p:cTn id="12" dur="2000"/>
                                        <p:tgtEl>
                                          <p:spTgt spid="522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23" name="Rectangle 3"/>
          <p:cNvSpPr>
            <a:spLocks noGrp="1" noChangeArrowheads="1"/>
          </p:cNvSpPr>
          <p:nvPr>
            <p:ph idx="1"/>
          </p:nvPr>
        </p:nvSpPr>
        <p:spPr>
          <a:xfrm>
            <a:off x="457200" y="1600200"/>
            <a:ext cx="8229600" cy="5257800"/>
          </a:xfrm>
        </p:spPr>
        <p:txBody>
          <a:bodyPr/>
          <a:lstStyle/>
          <a:p>
            <a:pPr eaLnBrk="1" hangingPunct="1">
              <a:buFontTx/>
              <a:buNone/>
            </a:pPr>
            <a:r>
              <a:rPr lang="en-US" sz="2800" b="1" dirty="0"/>
              <a:t>2. What is the difference between the equation of exchange and the simple quantity theory of money?</a:t>
            </a:r>
          </a:p>
          <a:p>
            <a:pPr>
              <a:buFontTx/>
              <a:buNone/>
            </a:pPr>
            <a:r>
              <a:rPr lang="en-US" sz="2000" dirty="0"/>
              <a:t>	The equation of exchange is a truism: </a:t>
            </a:r>
            <a:r>
              <a:rPr lang="en-US" sz="2000" i="1" dirty="0"/>
              <a:t>MV necessarily equals PQ. This is similar to saying that 2 + 2 necessarily equals 4. </a:t>
            </a:r>
            <a:r>
              <a:rPr lang="en-US" sz="2000" dirty="0"/>
              <a:t>It cannot be otherwise. The simple quantity theory of money, which is built on the equation of exchange, can be tested against real-world events. </a:t>
            </a:r>
          </a:p>
          <a:p>
            <a:pPr algn="ctr">
              <a:buFontTx/>
              <a:buNone/>
            </a:pPr>
            <a:r>
              <a:rPr lang="en-US" sz="2000" dirty="0"/>
              <a:t>(continued)</a:t>
            </a:r>
          </a:p>
        </p:txBody>
      </p:sp>
      <p:sp>
        <p:nvSpPr>
          <p:cNvPr id="16386" name="Rectangle 2"/>
          <p:cNvSpPr>
            <a:spLocks noGrp="1" noChangeArrowheads="1"/>
          </p:cNvSpPr>
          <p:nvPr>
            <p:ph type="title"/>
          </p:nvPr>
        </p:nvSpPr>
        <p:spPr>
          <a:solidFill>
            <a:srgbClr val="DDDDDD"/>
          </a:solidFill>
          <a:ln>
            <a:solidFill>
              <a:schemeClr val="bg2"/>
            </a:solidFill>
          </a:ln>
        </p:spPr>
        <p:txBody>
          <a:bodyPr/>
          <a:lstStyle/>
          <a:p>
            <a:pPr eaLnBrk="1" hangingPunct="1"/>
            <a:r>
              <a:rPr lang="en-US">
                <a:solidFill>
                  <a:srgbClr val="034EBD"/>
                </a:solidFill>
              </a:rPr>
              <a:t>Self-test</a:t>
            </a:r>
          </a:p>
        </p:txBody>
      </p:sp>
      <p:sp>
        <p:nvSpPr>
          <p:cNvPr id="6" name="Rounded Rectangle 5">
            <a:hlinkClick r:id="rId3" action="ppaction://hlinksldjump"/>
          </p:cNvPr>
          <p:cNvSpPr/>
          <p:nvPr/>
        </p:nvSpPr>
        <p:spPr bwMode="auto">
          <a:xfrm>
            <a:off x="7772400" y="62484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667000" y="64008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33123">
                                            <p:txEl>
                                              <p:pRg st="0" end="0"/>
                                            </p:txEl>
                                          </p:spTgt>
                                        </p:tgtEl>
                                        <p:attrNameLst>
                                          <p:attrName>style.visibility</p:attrName>
                                        </p:attrNameLst>
                                      </p:cBhvr>
                                      <p:to>
                                        <p:strVal val="visible"/>
                                      </p:to>
                                    </p:set>
                                    <p:animEffect transition="in" filter="fade">
                                      <p:cBhvr>
                                        <p:cTn id="7" dur="2000"/>
                                        <p:tgtEl>
                                          <p:spTgt spid="1331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33123">
                                            <p:txEl>
                                              <p:pRg st="1" end="1"/>
                                            </p:txEl>
                                          </p:spTgt>
                                        </p:tgtEl>
                                        <p:attrNameLst>
                                          <p:attrName>style.visibility</p:attrName>
                                        </p:attrNameLst>
                                      </p:cBhvr>
                                      <p:to>
                                        <p:strVal val="visible"/>
                                      </p:to>
                                    </p:set>
                                    <p:animEffect transition="in" filter="fade">
                                      <p:cBhvr>
                                        <p:cTn id="12" dur="2000"/>
                                        <p:tgtEl>
                                          <p:spTgt spid="1331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33123">
                                            <p:txEl>
                                              <p:pRg st="2" end="2"/>
                                            </p:txEl>
                                          </p:spTgt>
                                        </p:tgtEl>
                                        <p:attrNameLst>
                                          <p:attrName>style.visibility</p:attrName>
                                        </p:attrNameLst>
                                      </p:cBhvr>
                                      <p:to>
                                        <p:strVal val="visible"/>
                                      </p:to>
                                    </p:set>
                                    <p:animEffect transition="in" filter="fade">
                                      <p:cBhvr>
                                        <p:cTn id="17" dur="2000"/>
                                        <p:tgtEl>
                                          <p:spTgt spid="1331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23" name="Rectangle 3"/>
          <p:cNvSpPr>
            <a:spLocks noGrp="1" noChangeArrowheads="1"/>
          </p:cNvSpPr>
          <p:nvPr>
            <p:ph idx="1"/>
          </p:nvPr>
        </p:nvSpPr>
        <p:spPr>
          <a:xfrm>
            <a:off x="457200" y="1600200"/>
            <a:ext cx="8229600" cy="3124200"/>
          </a:xfrm>
        </p:spPr>
        <p:txBody>
          <a:bodyPr>
            <a:normAutofit/>
          </a:bodyPr>
          <a:lstStyle/>
          <a:p>
            <a:pPr>
              <a:buFontTx/>
              <a:buNone/>
            </a:pPr>
            <a:r>
              <a:rPr lang="en-US" sz="2000" dirty="0"/>
              <a:t>	That is, the simple quantity theory of money assumes that both velocity and Real GDP are constant and then, based on these assumptions, predicts that changes in the money supply will be strictly proportional to changes in the price level. Because this prediction can be measured against real-world data, the simple quantity theory of money may offer insights into the way the economy works. The equation of exchange does not do this.  </a:t>
            </a:r>
          </a:p>
        </p:txBody>
      </p:sp>
      <p:sp>
        <p:nvSpPr>
          <p:cNvPr id="17410" name="Rectangle 2"/>
          <p:cNvSpPr>
            <a:spLocks noGrp="1" noChangeArrowheads="1"/>
          </p:cNvSpPr>
          <p:nvPr>
            <p:ph type="title"/>
          </p:nvPr>
        </p:nvSpPr>
        <p:spPr>
          <a:solidFill>
            <a:srgbClr val="DDDDDD"/>
          </a:solidFill>
          <a:ln>
            <a:solidFill>
              <a:schemeClr val="bg2"/>
            </a:solidFill>
          </a:ln>
        </p:spPr>
        <p:txBody>
          <a:bodyPr/>
          <a:lstStyle/>
          <a:p>
            <a:pPr eaLnBrk="1" hangingPunct="1"/>
            <a:r>
              <a:rPr lang="en-US">
                <a:solidFill>
                  <a:srgbClr val="034EBD"/>
                </a:solidFill>
              </a:rPr>
              <a:t>Self-test</a:t>
            </a:r>
          </a:p>
        </p:txBody>
      </p:sp>
      <p:sp>
        <p:nvSpPr>
          <p:cNvPr id="6" name="Rounded Rectangle 5">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33123">
                                            <p:txEl>
                                              <p:pRg st="0" end="0"/>
                                            </p:txEl>
                                          </p:spTgt>
                                        </p:tgtEl>
                                        <p:attrNameLst>
                                          <p:attrName>style.visibility</p:attrName>
                                        </p:attrNameLst>
                                      </p:cBhvr>
                                      <p:to>
                                        <p:strVal val="visible"/>
                                      </p:to>
                                    </p:set>
                                    <p:animEffect transition="in" filter="fade">
                                      <p:cBhvr>
                                        <p:cTn id="7" dur="2000"/>
                                        <p:tgtEl>
                                          <p:spTgt spid="1331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1075" name="Rectangle 3"/>
          <p:cNvSpPr>
            <a:spLocks noGrp="1" noChangeArrowheads="1"/>
          </p:cNvSpPr>
          <p:nvPr>
            <p:ph idx="1"/>
          </p:nvPr>
        </p:nvSpPr>
        <p:spPr>
          <a:xfrm>
            <a:off x="457200" y="1600200"/>
            <a:ext cx="8229600" cy="4800600"/>
          </a:xfrm>
        </p:spPr>
        <p:txBody>
          <a:bodyPr>
            <a:normAutofit lnSpcReduction="10000"/>
          </a:bodyPr>
          <a:lstStyle/>
          <a:p>
            <a:pPr eaLnBrk="1" hangingPunct="1">
              <a:buFontTx/>
              <a:buNone/>
              <a:defRPr/>
            </a:pPr>
            <a:r>
              <a:rPr lang="en-US" sz="2600" b="1" dirty="0"/>
              <a:t>3. Predict what will happen to the AD curve as a result of each of the following:                                                            a. The money supply rises.</a:t>
            </a:r>
          </a:p>
          <a:p>
            <a:pPr eaLnBrk="1" hangingPunct="1">
              <a:buFont typeface="Wingdings" pitchFamily="2" charset="2"/>
              <a:buNone/>
              <a:defRPr/>
            </a:pPr>
            <a:r>
              <a:rPr lang="en-US" sz="2600" b="1" dirty="0"/>
              <a:t>    b. Velocity falls.</a:t>
            </a:r>
          </a:p>
          <a:p>
            <a:pPr eaLnBrk="1" hangingPunct="1">
              <a:buFont typeface="Wingdings" pitchFamily="2" charset="2"/>
              <a:buNone/>
              <a:defRPr/>
            </a:pPr>
            <a:r>
              <a:rPr lang="en-US" sz="2600" b="1" dirty="0"/>
              <a:t>    c. The money supply rises by a greater percentage than velocity falls.</a:t>
            </a:r>
          </a:p>
          <a:p>
            <a:pPr eaLnBrk="1" hangingPunct="1">
              <a:buFont typeface="Wingdings" pitchFamily="2" charset="2"/>
              <a:buNone/>
              <a:defRPr/>
            </a:pPr>
            <a:r>
              <a:rPr lang="en-US" sz="2600" b="1" dirty="0"/>
              <a:t>    d. The money supply falls.</a:t>
            </a:r>
          </a:p>
          <a:p>
            <a:pPr>
              <a:buFontTx/>
              <a:buNone/>
              <a:defRPr/>
            </a:pPr>
            <a:r>
              <a:rPr lang="en-US" sz="2800" dirty="0"/>
              <a:t>a. </a:t>
            </a:r>
            <a:r>
              <a:rPr lang="en-US" sz="2800" i="1" dirty="0"/>
              <a:t>AD curve shifts rightward.</a:t>
            </a:r>
          </a:p>
          <a:p>
            <a:pPr>
              <a:buFontTx/>
              <a:buNone/>
              <a:defRPr/>
            </a:pPr>
            <a:r>
              <a:rPr lang="en-US" sz="2800" dirty="0"/>
              <a:t>b. </a:t>
            </a:r>
            <a:r>
              <a:rPr lang="en-US" sz="2800" i="1" dirty="0"/>
              <a:t>AD curve shifts leftward.</a:t>
            </a:r>
          </a:p>
          <a:p>
            <a:pPr>
              <a:buFontTx/>
              <a:buNone/>
              <a:defRPr/>
            </a:pPr>
            <a:r>
              <a:rPr lang="en-US" sz="2800" dirty="0"/>
              <a:t>c. </a:t>
            </a:r>
            <a:r>
              <a:rPr lang="en-US" sz="2800" i="1" dirty="0"/>
              <a:t>AD curve shifts rightward.</a:t>
            </a:r>
          </a:p>
          <a:p>
            <a:pPr>
              <a:buFontTx/>
              <a:buNone/>
              <a:defRPr/>
            </a:pPr>
            <a:r>
              <a:rPr lang="en-US" sz="2800" dirty="0"/>
              <a:t>d. </a:t>
            </a:r>
            <a:r>
              <a:rPr lang="en-US" sz="2800" i="1" dirty="0"/>
              <a:t>AD curve shifts leftward.</a:t>
            </a:r>
          </a:p>
          <a:p>
            <a:pPr eaLnBrk="1" hangingPunct="1">
              <a:buFontTx/>
              <a:buNone/>
              <a:defRPr/>
            </a:pPr>
            <a:endParaRPr lang="en-US" sz="2600" dirty="0"/>
          </a:p>
        </p:txBody>
      </p:sp>
      <p:sp>
        <p:nvSpPr>
          <p:cNvPr id="18434" name="Rectangle 2"/>
          <p:cNvSpPr>
            <a:spLocks noGrp="1" noChangeArrowheads="1"/>
          </p:cNvSpPr>
          <p:nvPr>
            <p:ph type="title"/>
          </p:nvPr>
        </p:nvSpPr>
        <p:spPr>
          <a:solidFill>
            <a:srgbClr val="DDDDDD"/>
          </a:solidFill>
          <a:ln>
            <a:solidFill>
              <a:schemeClr val="bg2"/>
            </a:solidFill>
          </a:ln>
        </p:spPr>
        <p:txBody>
          <a:bodyPr/>
          <a:lstStyle/>
          <a:p>
            <a:pPr eaLnBrk="1" hangingPunct="1"/>
            <a:r>
              <a:rPr lang="en-US">
                <a:solidFill>
                  <a:srgbClr val="034EBD"/>
                </a:solidFill>
              </a:rPr>
              <a:t>Self-test</a:t>
            </a:r>
          </a:p>
        </p:txBody>
      </p:sp>
      <p:sp>
        <p:nvSpPr>
          <p:cNvPr id="6" name="Rounded Rectangle 5">
            <a:hlinkClick r:id="rId3" action="ppaction://hlinksldjump"/>
          </p:cNvPr>
          <p:cNvSpPr/>
          <p:nvPr/>
        </p:nvSpPr>
        <p:spPr bwMode="auto">
          <a:xfrm>
            <a:off x="7772400" y="62484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667000" y="64008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31075">
                                            <p:txEl>
                                              <p:pRg st="0" end="0"/>
                                            </p:txEl>
                                          </p:spTgt>
                                        </p:tgtEl>
                                        <p:attrNameLst>
                                          <p:attrName>style.visibility</p:attrName>
                                        </p:attrNameLst>
                                      </p:cBhvr>
                                      <p:to>
                                        <p:strVal val="visible"/>
                                      </p:to>
                                    </p:set>
                                    <p:animEffect transition="in" filter="fade">
                                      <p:cBhvr>
                                        <p:cTn id="7" dur="2000"/>
                                        <p:tgtEl>
                                          <p:spTgt spid="1310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31075">
                                            <p:txEl>
                                              <p:pRg st="4" end="4"/>
                                            </p:txEl>
                                          </p:spTgt>
                                        </p:tgtEl>
                                        <p:attrNameLst>
                                          <p:attrName>style.visibility</p:attrName>
                                        </p:attrNameLst>
                                      </p:cBhvr>
                                      <p:to>
                                        <p:strVal val="visible"/>
                                      </p:to>
                                    </p:set>
                                    <p:animEffect transition="in" filter="fade">
                                      <p:cBhvr>
                                        <p:cTn id="12" dur="2000"/>
                                        <p:tgtEl>
                                          <p:spTgt spid="131075">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31075">
                                            <p:txEl>
                                              <p:pRg st="1" end="1"/>
                                            </p:txEl>
                                          </p:spTgt>
                                        </p:tgtEl>
                                        <p:attrNameLst>
                                          <p:attrName>style.visibility</p:attrName>
                                        </p:attrNameLst>
                                      </p:cBhvr>
                                      <p:to>
                                        <p:strVal val="visible"/>
                                      </p:to>
                                    </p:set>
                                    <p:animEffect transition="in" filter="fade">
                                      <p:cBhvr>
                                        <p:cTn id="17" dur="2000"/>
                                        <p:tgtEl>
                                          <p:spTgt spid="13107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31075">
                                            <p:txEl>
                                              <p:pRg st="5" end="5"/>
                                            </p:txEl>
                                          </p:spTgt>
                                        </p:tgtEl>
                                        <p:attrNameLst>
                                          <p:attrName>style.visibility</p:attrName>
                                        </p:attrNameLst>
                                      </p:cBhvr>
                                      <p:to>
                                        <p:strVal val="visible"/>
                                      </p:to>
                                    </p:set>
                                    <p:animEffect transition="in" filter="fade">
                                      <p:cBhvr>
                                        <p:cTn id="22" dur="2000"/>
                                        <p:tgtEl>
                                          <p:spTgt spid="131075">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31075">
                                            <p:txEl>
                                              <p:pRg st="2" end="2"/>
                                            </p:txEl>
                                          </p:spTgt>
                                        </p:tgtEl>
                                        <p:attrNameLst>
                                          <p:attrName>style.visibility</p:attrName>
                                        </p:attrNameLst>
                                      </p:cBhvr>
                                      <p:to>
                                        <p:strVal val="visible"/>
                                      </p:to>
                                    </p:set>
                                    <p:animEffect transition="in" filter="fade">
                                      <p:cBhvr>
                                        <p:cTn id="27" dur="2000"/>
                                        <p:tgtEl>
                                          <p:spTgt spid="131075">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31075">
                                            <p:txEl>
                                              <p:pRg st="6" end="6"/>
                                            </p:txEl>
                                          </p:spTgt>
                                        </p:tgtEl>
                                        <p:attrNameLst>
                                          <p:attrName>style.visibility</p:attrName>
                                        </p:attrNameLst>
                                      </p:cBhvr>
                                      <p:to>
                                        <p:strVal val="visible"/>
                                      </p:to>
                                    </p:set>
                                    <p:animEffect transition="in" filter="fade">
                                      <p:cBhvr>
                                        <p:cTn id="32" dur="2000"/>
                                        <p:tgtEl>
                                          <p:spTgt spid="131075">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31075">
                                            <p:txEl>
                                              <p:pRg st="3" end="3"/>
                                            </p:txEl>
                                          </p:spTgt>
                                        </p:tgtEl>
                                        <p:attrNameLst>
                                          <p:attrName>style.visibility</p:attrName>
                                        </p:attrNameLst>
                                      </p:cBhvr>
                                      <p:to>
                                        <p:strVal val="visible"/>
                                      </p:to>
                                    </p:set>
                                    <p:animEffect transition="in" filter="fade">
                                      <p:cBhvr>
                                        <p:cTn id="37" dur="2000"/>
                                        <p:tgtEl>
                                          <p:spTgt spid="131075">
                                            <p:txEl>
                                              <p:pRg st="3" end="3"/>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131075">
                                            <p:txEl>
                                              <p:pRg st="7" end="7"/>
                                            </p:txEl>
                                          </p:spTgt>
                                        </p:tgtEl>
                                        <p:attrNameLst>
                                          <p:attrName>style.visibility</p:attrName>
                                        </p:attrNameLst>
                                      </p:cBhvr>
                                      <p:to>
                                        <p:strVal val="visible"/>
                                      </p:to>
                                    </p:set>
                                    <p:animEffect transition="in" filter="fade">
                                      <p:cBhvr>
                                        <p:cTn id="42" dur="2000"/>
                                        <p:tgtEl>
                                          <p:spTgt spid="13107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21" name="Rectangle 9"/>
          <p:cNvSpPr>
            <a:spLocks noGrp="1" noChangeArrowheads="1"/>
          </p:cNvSpPr>
          <p:nvPr>
            <p:ph idx="1"/>
          </p:nvPr>
        </p:nvSpPr>
        <p:spPr>
          <a:xfrm>
            <a:off x="457200" y="1600200"/>
            <a:ext cx="8229600" cy="4724400"/>
          </a:xfrm>
          <a:noFill/>
        </p:spPr>
        <p:txBody>
          <a:bodyPr/>
          <a:lstStyle/>
          <a:p>
            <a:pPr marL="514350" indent="-514350" eaLnBrk="1" hangingPunct="1">
              <a:buFont typeface="Palatino Linotype" pitchFamily="18" charset="0"/>
              <a:buAutoNum type="arabicPeriod"/>
            </a:pPr>
            <a:r>
              <a:rPr lang="en-US" sz="2800"/>
              <a:t>Velocity changes in a predictable way but does not change very much from one period to the next</a:t>
            </a:r>
          </a:p>
          <a:p>
            <a:pPr marL="514350" indent="-514350" eaLnBrk="1" hangingPunct="1">
              <a:buFont typeface="Palatino Linotype" pitchFamily="18" charset="0"/>
              <a:buAutoNum type="arabicPeriod"/>
            </a:pPr>
            <a:r>
              <a:rPr lang="en-US" sz="2800"/>
              <a:t>Aggregate demand depends on the money supply and velocity</a:t>
            </a:r>
          </a:p>
          <a:p>
            <a:pPr marL="514350" indent="-514350" eaLnBrk="1" hangingPunct="1">
              <a:buFont typeface="Palatino Linotype" pitchFamily="18" charset="0"/>
              <a:buAutoNum type="arabicPeriod"/>
            </a:pPr>
            <a:r>
              <a:rPr lang="en-US" sz="2800"/>
              <a:t>The SRAS curve is upward sloping</a:t>
            </a:r>
          </a:p>
          <a:p>
            <a:pPr marL="514350" indent="-514350" eaLnBrk="1" hangingPunct="1">
              <a:buFont typeface="Palatino Linotype" pitchFamily="18" charset="0"/>
              <a:buAutoNum type="arabicPeriod"/>
            </a:pPr>
            <a:r>
              <a:rPr lang="en-US" sz="2800"/>
              <a:t>The economy is self regulating (prices and wages are flexible)</a:t>
            </a:r>
          </a:p>
        </p:txBody>
      </p:sp>
      <p:sp>
        <p:nvSpPr>
          <p:cNvPr id="19459" name="Rectangle 2"/>
          <p:cNvSpPr>
            <a:spLocks noGrp="1" noChangeArrowheads="1"/>
          </p:cNvSpPr>
          <p:nvPr>
            <p:ph type="title"/>
          </p:nvPr>
        </p:nvSpPr>
        <p:spPr>
          <a:solidFill>
            <a:srgbClr val="DDDDDD"/>
          </a:solidFill>
          <a:ln>
            <a:solidFill>
              <a:schemeClr val="bg2"/>
            </a:solidFill>
          </a:ln>
        </p:spPr>
        <p:txBody>
          <a:bodyPr>
            <a:normAutofit fontScale="90000"/>
          </a:bodyPr>
          <a:lstStyle/>
          <a:p>
            <a:pPr eaLnBrk="1" hangingPunct="1"/>
            <a:r>
              <a:rPr lang="en-US" sz="3600">
                <a:solidFill>
                  <a:srgbClr val="034EBD"/>
                </a:solidFill>
              </a:rPr>
              <a:t>Monetarism</a:t>
            </a:r>
            <a:br>
              <a:rPr lang="en-US" sz="3600">
                <a:solidFill>
                  <a:srgbClr val="034EBD"/>
                </a:solidFill>
              </a:rPr>
            </a:br>
            <a:r>
              <a:rPr lang="en-US" sz="3600">
                <a:solidFill>
                  <a:srgbClr val="034EBD"/>
                </a:solidFill>
              </a:rPr>
              <a:t>Four Monetarists Positions </a:t>
            </a:r>
          </a:p>
        </p:txBody>
      </p:sp>
      <p:sp>
        <p:nvSpPr>
          <p:cNvPr id="7" name="Rounded Rectangle 6">
            <a:hlinkClick r:id="rId3" action="ppaction://hlinksldjump"/>
          </p:cNvPr>
          <p:cNvSpPr/>
          <p:nvPr/>
        </p:nvSpPr>
        <p:spPr bwMode="auto">
          <a:xfrm>
            <a:off x="7772400" y="62484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2667000" y="64008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4521">
                                            <p:txEl>
                                              <p:pRg st="0" end="0"/>
                                            </p:txEl>
                                          </p:spTgt>
                                        </p:tgtEl>
                                        <p:attrNameLst>
                                          <p:attrName>style.visibility</p:attrName>
                                        </p:attrNameLst>
                                      </p:cBhvr>
                                      <p:to>
                                        <p:strVal val="visible"/>
                                      </p:to>
                                    </p:set>
                                    <p:animEffect transition="in" filter="fade">
                                      <p:cBhvr>
                                        <p:cTn id="7" dur="2000"/>
                                        <p:tgtEl>
                                          <p:spTgt spid="6452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4521">
                                            <p:txEl>
                                              <p:pRg st="1" end="1"/>
                                            </p:txEl>
                                          </p:spTgt>
                                        </p:tgtEl>
                                        <p:attrNameLst>
                                          <p:attrName>style.visibility</p:attrName>
                                        </p:attrNameLst>
                                      </p:cBhvr>
                                      <p:to>
                                        <p:strVal val="visible"/>
                                      </p:to>
                                    </p:set>
                                    <p:animEffect transition="in" filter="fade">
                                      <p:cBhvr>
                                        <p:cTn id="12" dur="2000"/>
                                        <p:tgtEl>
                                          <p:spTgt spid="6452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4521">
                                            <p:txEl>
                                              <p:pRg st="2" end="2"/>
                                            </p:txEl>
                                          </p:spTgt>
                                        </p:tgtEl>
                                        <p:attrNameLst>
                                          <p:attrName>style.visibility</p:attrName>
                                        </p:attrNameLst>
                                      </p:cBhvr>
                                      <p:to>
                                        <p:strVal val="visible"/>
                                      </p:to>
                                    </p:set>
                                    <p:animEffect transition="in" filter="fade">
                                      <p:cBhvr>
                                        <p:cTn id="17" dur="2000"/>
                                        <p:tgtEl>
                                          <p:spTgt spid="6452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4521">
                                            <p:txEl>
                                              <p:pRg st="3" end="3"/>
                                            </p:txEl>
                                          </p:spTgt>
                                        </p:tgtEl>
                                        <p:attrNameLst>
                                          <p:attrName>style.visibility</p:attrName>
                                        </p:attrNameLst>
                                      </p:cBhvr>
                                      <p:to>
                                        <p:strVal val="visible"/>
                                      </p:to>
                                    </p:set>
                                    <p:animEffect transition="in" filter="fade">
                                      <p:cBhvr>
                                        <p:cTn id="22" dur="2000"/>
                                        <p:tgtEl>
                                          <p:spTgt spid="6452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r="48787" b="55986"/>
          <a:stretch>
            <a:fillRect/>
          </a:stretch>
        </p:blipFill>
        <p:spPr>
          <a:xfrm>
            <a:off x="1524000" y="1752600"/>
            <a:ext cx="5845175" cy="4110038"/>
          </a:xfrm>
          <a:noFill/>
          <a:ln w="3175">
            <a:solidFill>
              <a:schemeClr val="bg2"/>
            </a:solidFill>
            <a:miter lim="800000"/>
            <a:headEnd/>
            <a:tailEnd/>
          </a:ln>
        </p:spPr>
      </p:pic>
      <p:sp>
        <p:nvSpPr>
          <p:cNvPr id="20482" name="Rectangle 2"/>
          <p:cNvSpPr>
            <a:spLocks noGrp="1" noChangeArrowheads="1"/>
          </p:cNvSpPr>
          <p:nvPr>
            <p:ph type="title"/>
          </p:nvPr>
        </p:nvSpPr>
        <p:spPr>
          <a:solidFill>
            <a:srgbClr val="DDDDDD"/>
          </a:solidFill>
          <a:ln>
            <a:solidFill>
              <a:schemeClr val="bg2"/>
            </a:solidFill>
          </a:ln>
        </p:spPr>
        <p:txBody>
          <a:bodyPr/>
          <a:lstStyle/>
          <a:p>
            <a:pPr eaLnBrk="1" hangingPunct="1"/>
            <a:r>
              <a:rPr lang="en-US" sz="3200">
                <a:solidFill>
                  <a:srgbClr val="034EBD"/>
                </a:solidFill>
              </a:rPr>
              <a:t>Monetarism in a AD–AS Framework If:</a:t>
            </a:r>
            <a:br>
              <a:rPr lang="en-US" sz="3200">
                <a:solidFill>
                  <a:srgbClr val="034EBD"/>
                </a:solidFill>
              </a:rPr>
            </a:br>
            <a:r>
              <a:rPr lang="en-US" sz="3200">
                <a:solidFill>
                  <a:srgbClr val="034EBD"/>
                </a:solidFill>
              </a:rPr>
              <a:t>Money Supply Increases</a:t>
            </a:r>
          </a:p>
        </p:txBody>
      </p:sp>
      <p:sp>
        <p:nvSpPr>
          <p:cNvPr id="6" name="Rounded Rectangle 5">
            <a:hlinkClick r:id="rId4"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1524000" y="228600"/>
            <a:ext cx="5791200" cy="708025"/>
          </a:xfrm>
          <a:prstGeom prst="rect">
            <a:avLst/>
          </a:prstGeom>
          <a:solidFill>
            <a:srgbClr val="DDDDDD"/>
          </a:solidFill>
          <a:ln w="76200" cmpd="tri">
            <a:solidFill>
              <a:schemeClr val="bg2"/>
            </a:solidFill>
            <a:miter lim="800000"/>
            <a:headEnd/>
            <a:tailEnd/>
          </a:ln>
        </p:spPr>
        <p:txBody>
          <a:bodyPr>
            <a:spAutoFit/>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algn="ctr" eaLnBrk="1" hangingPunct="1"/>
            <a:r>
              <a:rPr lang="en-US"/>
              <a:t>In This Lecture…..</a:t>
            </a:r>
          </a:p>
        </p:txBody>
      </p:sp>
      <p:pic>
        <p:nvPicPr>
          <p:cNvPr id="3075" name="Picture 3" descr="38014_p01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1905000"/>
            <a:ext cx="2451100" cy="37338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3076" name="Rectangle 4"/>
          <p:cNvSpPr>
            <a:spLocks noChangeArrowheads="1"/>
          </p:cNvSpPr>
          <p:nvPr/>
        </p:nvSpPr>
        <p:spPr bwMode="auto">
          <a:xfrm>
            <a:off x="304800" y="1512888"/>
            <a:ext cx="59436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buFont typeface="Wingdings" pitchFamily="2" charset="2"/>
              <a:buChar char="Ø"/>
            </a:pPr>
            <a:r>
              <a:rPr lang="en-US" sz="3200" dirty="0">
                <a:solidFill>
                  <a:srgbClr val="002060"/>
                </a:solidFill>
                <a:hlinkClick r:id="rId4" action="ppaction://hlinksldjump"/>
              </a:rPr>
              <a:t>The Equation of Exchange</a:t>
            </a:r>
            <a:endParaRPr lang="en-US" sz="3200" dirty="0">
              <a:solidFill>
                <a:srgbClr val="002060"/>
              </a:solidFill>
            </a:endParaRPr>
          </a:p>
          <a:p>
            <a:pPr>
              <a:buFont typeface="Wingdings" pitchFamily="2" charset="2"/>
              <a:buChar char="Ø"/>
            </a:pPr>
            <a:r>
              <a:rPr lang="en-US" sz="3200" dirty="0">
                <a:solidFill>
                  <a:srgbClr val="002060"/>
                </a:solidFill>
                <a:hlinkClick r:id="rId5" action="ppaction://hlinksldjump"/>
              </a:rPr>
              <a:t>Monetarism</a:t>
            </a:r>
            <a:endParaRPr lang="en-US" sz="3200" dirty="0">
              <a:solidFill>
                <a:srgbClr val="002060"/>
              </a:solidFill>
            </a:endParaRPr>
          </a:p>
          <a:p>
            <a:pPr>
              <a:buFont typeface="Wingdings" pitchFamily="2" charset="2"/>
              <a:buChar char="Ø"/>
            </a:pPr>
            <a:r>
              <a:rPr lang="en-US" sz="3200" dirty="0">
                <a:solidFill>
                  <a:srgbClr val="002060"/>
                </a:solidFill>
                <a:hlinkClick r:id="rId6" action="ppaction://hlinksldjump"/>
              </a:rPr>
              <a:t>One-Shot Inflation and Continued Inflation</a:t>
            </a:r>
            <a:endParaRPr lang="en-US" sz="3200" dirty="0">
              <a:solidFill>
                <a:srgbClr val="002060"/>
              </a:solidFill>
            </a:endParaRPr>
          </a:p>
          <a:p>
            <a:pPr>
              <a:buFont typeface="Wingdings" pitchFamily="2" charset="2"/>
              <a:buChar char="Ø"/>
            </a:pPr>
            <a:r>
              <a:rPr lang="en-US" sz="3200" dirty="0">
                <a:solidFill>
                  <a:srgbClr val="002060"/>
                </a:solidFill>
                <a:hlinkClick r:id="rId7" action="ppaction://hlinksldjump"/>
              </a:rPr>
              <a:t>The Money Supply and Interest Rates</a:t>
            </a:r>
            <a:endParaRPr lang="en-US" sz="3200" dirty="0">
              <a:solidFill>
                <a:srgbClr val="002060"/>
              </a:solidFill>
            </a:endParaRPr>
          </a:p>
          <a:p>
            <a:pPr>
              <a:buFont typeface="Wingdings" pitchFamily="2" charset="2"/>
              <a:buChar char="Ø"/>
            </a:pPr>
            <a:r>
              <a:rPr lang="en-US" sz="3200" dirty="0">
                <a:solidFill>
                  <a:srgbClr val="002060"/>
                </a:solidFill>
                <a:hlinkClick r:id="rId8" action="ppaction://hlinksldjump"/>
              </a:rPr>
              <a:t>Nominal and Real Interest Rates</a:t>
            </a:r>
            <a:endParaRPr lang="en-US" sz="3200" dirty="0">
              <a:solidFill>
                <a:srgbClr val="002060"/>
              </a:solidFill>
            </a:endParaRPr>
          </a:p>
          <a:p>
            <a:pPr>
              <a:buFont typeface="Wingdings" pitchFamily="2" charset="2"/>
              <a:buChar char="Ø"/>
            </a:pPr>
            <a:endParaRPr lang="en-US" sz="3200" dirty="0">
              <a:solidFill>
                <a:srgbClr val="993300"/>
              </a:solidFill>
            </a:endParaRPr>
          </a:p>
        </p:txBody>
      </p:sp>
      <p:sp>
        <p:nvSpPr>
          <p:cNvPr id="3077" name="TextBox 4"/>
          <p:cNvSpPr txBox="1">
            <a:spLocks noChangeArrowheads="1"/>
          </p:cNvSpPr>
          <p:nvPr/>
        </p:nvSpPr>
        <p:spPr bwMode="auto">
          <a:xfrm>
            <a:off x="533400" y="5562600"/>
            <a:ext cx="3200400" cy="284163"/>
          </a:xfrm>
          <a:prstGeom prst="rect">
            <a:avLst/>
          </a:prstGeom>
          <a:solidFill>
            <a:srgbClr val="FFCC66"/>
          </a:solidFill>
          <a:ln w="9525">
            <a:solidFill>
              <a:schemeClr val="accent1"/>
            </a:solidFill>
            <a:miter lim="800000"/>
            <a:headEnd/>
            <a:tailEnd/>
          </a:ln>
        </p:spPr>
        <p:txBody>
          <a:bodyPr>
            <a:spAutoFit/>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r>
              <a:rPr lang="en-US" sz="1200">
                <a:solidFill>
                  <a:srgbClr val="C00000"/>
                </a:solidFill>
              </a:rPr>
              <a:t>To select a topic, click on its link above</a:t>
            </a:r>
          </a:p>
        </p:txBody>
      </p:sp>
      <p:sp>
        <p:nvSpPr>
          <p:cNvPr id="8"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18656" y="1295299"/>
            <a:ext cx="5706687" cy="4418215"/>
          </a:xfrm>
          <a:solidFill>
            <a:schemeClr val="bg1"/>
          </a:solidFill>
          <a:ln w="3175">
            <a:solidFill>
              <a:schemeClr val="bg2"/>
            </a:solidFill>
            <a:miter lim="800000"/>
            <a:headEnd/>
            <a:tailEnd/>
          </a:ln>
        </p:spPr>
      </p:pic>
      <p:sp>
        <p:nvSpPr>
          <p:cNvPr id="21506" name="Rectangle 2"/>
          <p:cNvSpPr>
            <a:spLocks noGrp="1" noChangeArrowheads="1"/>
          </p:cNvSpPr>
          <p:nvPr>
            <p:ph type="title"/>
          </p:nvPr>
        </p:nvSpPr>
        <p:spPr>
          <a:solidFill>
            <a:srgbClr val="DDDDDD"/>
          </a:solidFill>
          <a:ln>
            <a:solidFill>
              <a:schemeClr val="bg2"/>
            </a:solidFill>
          </a:ln>
        </p:spPr>
        <p:txBody>
          <a:bodyPr/>
          <a:lstStyle/>
          <a:p>
            <a:pPr eaLnBrk="1" hangingPunct="1"/>
            <a:r>
              <a:rPr lang="en-US" sz="3200">
                <a:solidFill>
                  <a:srgbClr val="034EBD"/>
                </a:solidFill>
              </a:rPr>
              <a:t>Monetarism in a AD–AS Framework If:</a:t>
            </a:r>
            <a:br>
              <a:rPr lang="en-US" sz="3200">
                <a:solidFill>
                  <a:srgbClr val="034EBD"/>
                </a:solidFill>
              </a:rPr>
            </a:br>
            <a:r>
              <a:rPr lang="en-US" sz="3200">
                <a:solidFill>
                  <a:srgbClr val="034EBD"/>
                </a:solidFill>
              </a:rPr>
              <a:t>Money Supply Decreases</a:t>
            </a:r>
          </a:p>
        </p:txBody>
      </p:sp>
      <p:sp>
        <p:nvSpPr>
          <p:cNvPr id="6" name="Rounded Rectangle 5">
            <a:hlinkClick r:id="rId4"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18177" y="1293813"/>
            <a:ext cx="5707646" cy="4421187"/>
          </a:xfrm>
          <a:solidFill>
            <a:schemeClr val="bg1"/>
          </a:solidFill>
          <a:ln w="3175">
            <a:solidFill>
              <a:schemeClr val="bg2"/>
            </a:solidFill>
            <a:miter lim="800000"/>
            <a:headEnd/>
            <a:tailEnd/>
          </a:ln>
        </p:spPr>
      </p:pic>
      <p:sp>
        <p:nvSpPr>
          <p:cNvPr id="22530" name="Rectangle 2"/>
          <p:cNvSpPr>
            <a:spLocks noGrp="1" noChangeArrowheads="1"/>
          </p:cNvSpPr>
          <p:nvPr>
            <p:ph type="title"/>
          </p:nvPr>
        </p:nvSpPr>
        <p:spPr>
          <a:solidFill>
            <a:srgbClr val="DDDDDD"/>
          </a:solidFill>
          <a:ln>
            <a:solidFill>
              <a:schemeClr val="bg2"/>
            </a:solidFill>
          </a:ln>
        </p:spPr>
        <p:txBody>
          <a:bodyPr/>
          <a:lstStyle/>
          <a:p>
            <a:pPr eaLnBrk="1" hangingPunct="1"/>
            <a:r>
              <a:rPr lang="en-US" sz="3200">
                <a:solidFill>
                  <a:srgbClr val="034EBD"/>
                </a:solidFill>
              </a:rPr>
              <a:t>Monetarism in a AD–AS Framework If:</a:t>
            </a:r>
            <a:br>
              <a:rPr lang="en-US" sz="3200">
                <a:solidFill>
                  <a:srgbClr val="034EBD"/>
                </a:solidFill>
              </a:rPr>
            </a:br>
            <a:r>
              <a:rPr lang="en-US" sz="3200">
                <a:solidFill>
                  <a:srgbClr val="034EBD"/>
                </a:solidFill>
              </a:rPr>
              <a:t>Velocity Increases</a:t>
            </a:r>
          </a:p>
        </p:txBody>
      </p:sp>
      <p:sp>
        <p:nvSpPr>
          <p:cNvPr id="6" name="Rounded Rectangle 5">
            <a:hlinkClick r:id="rId4"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l="50072" t="47514" r="-856" b="2762"/>
          <a:stretch>
            <a:fillRect/>
          </a:stretch>
        </p:blipFill>
        <p:spPr>
          <a:xfrm>
            <a:off x="1658938" y="1595438"/>
            <a:ext cx="5803900" cy="4191000"/>
          </a:xfrm>
          <a:solidFill>
            <a:schemeClr val="bg1"/>
          </a:solidFill>
          <a:ln w="3175">
            <a:solidFill>
              <a:schemeClr val="bg2"/>
            </a:solidFill>
            <a:miter lim="800000"/>
            <a:headEnd/>
            <a:tailEnd/>
          </a:ln>
        </p:spPr>
      </p:pic>
      <p:sp>
        <p:nvSpPr>
          <p:cNvPr id="23554" name="Rectangle 2"/>
          <p:cNvSpPr>
            <a:spLocks noGrp="1" noChangeArrowheads="1"/>
          </p:cNvSpPr>
          <p:nvPr>
            <p:ph type="title"/>
          </p:nvPr>
        </p:nvSpPr>
        <p:spPr>
          <a:solidFill>
            <a:srgbClr val="DDDDDD"/>
          </a:solidFill>
          <a:ln>
            <a:solidFill>
              <a:schemeClr val="bg2"/>
            </a:solidFill>
          </a:ln>
        </p:spPr>
        <p:txBody>
          <a:bodyPr/>
          <a:lstStyle/>
          <a:p>
            <a:pPr eaLnBrk="1" hangingPunct="1"/>
            <a:r>
              <a:rPr lang="en-US" sz="3200">
                <a:solidFill>
                  <a:srgbClr val="034EBD"/>
                </a:solidFill>
              </a:rPr>
              <a:t>Monetarism in a AD–AS Framework If:</a:t>
            </a:r>
            <a:br>
              <a:rPr lang="en-US" sz="3200">
                <a:solidFill>
                  <a:srgbClr val="034EBD"/>
                </a:solidFill>
              </a:rPr>
            </a:br>
            <a:r>
              <a:rPr lang="en-US" sz="3200">
                <a:solidFill>
                  <a:srgbClr val="034EBD"/>
                </a:solidFill>
              </a:rPr>
              <a:t>Velocity Decreas</a:t>
            </a:r>
            <a:r>
              <a:rPr lang="en-US" sz="3200">
                <a:solidFill>
                  <a:srgbClr val="3366CC"/>
                </a:solidFill>
              </a:rPr>
              <a:t>es</a:t>
            </a:r>
          </a:p>
        </p:txBody>
      </p:sp>
      <p:sp>
        <p:nvSpPr>
          <p:cNvPr id="6" name="Rounded Rectangle 5">
            <a:hlinkClick r:id="rId4"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idx="1"/>
          </p:nvPr>
        </p:nvSpPr>
        <p:spPr/>
        <p:txBody>
          <a:bodyPr/>
          <a:lstStyle/>
          <a:p>
            <a:pPr eaLnBrk="1" hangingPunct="1">
              <a:buFont typeface="Wingdings" pitchFamily="2" charset="2"/>
              <a:buNone/>
            </a:pPr>
            <a:r>
              <a:rPr lang="en-US"/>
              <a:t>Monetarists believe:</a:t>
            </a:r>
          </a:p>
          <a:p>
            <a:pPr eaLnBrk="1" hangingPunct="1">
              <a:buFont typeface="Wingdings" pitchFamily="2" charset="2"/>
              <a:buChar char="Ø"/>
            </a:pPr>
            <a:r>
              <a:rPr lang="en-US"/>
              <a:t> the economy is self-regulating.</a:t>
            </a:r>
          </a:p>
          <a:p>
            <a:pPr eaLnBrk="1" hangingPunct="1">
              <a:buFont typeface="Wingdings" pitchFamily="2" charset="2"/>
              <a:buChar char="Ø"/>
            </a:pPr>
            <a:r>
              <a:rPr lang="en-US"/>
              <a:t>changes in velocity and the money supply can change aggregate demand.</a:t>
            </a:r>
          </a:p>
          <a:p>
            <a:pPr eaLnBrk="1" hangingPunct="1">
              <a:buFont typeface="Wingdings" pitchFamily="2" charset="2"/>
              <a:buChar char="Ø"/>
            </a:pPr>
            <a:r>
              <a:rPr lang="en-US"/>
              <a:t>changes in velocity and the money supply will change the price level and Real GDP in the short run but only the price level in the long run.</a:t>
            </a:r>
          </a:p>
          <a:p>
            <a:pPr eaLnBrk="1" hangingPunct="1">
              <a:buFontTx/>
              <a:buNone/>
            </a:pPr>
            <a:endParaRPr lang="en-US"/>
          </a:p>
        </p:txBody>
      </p:sp>
      <p:sp>
        <p:nvSpPr>
          <p:cNvPr id="24578" name="Rectangle 2"/>
          <p:cNvSpPr>
            <a:spLocks noGrp="1" noChangeArrowheads="1"/>
          </p:cNvSpPr>
          <p:nvPr>
            <p:ph type="title"/>
          </p:nvPr>
        </p:nvSpPr>
        <p:spPr>
          <a:solidFill>
            <a:srgbClr val="DDDDDD"/>
          </a:solidFill>
          <a:ln>
            <a:solidFill>
              <a:schemeClr val="bg2"/>
            </a:solidFill>
          </a:ln>
        </p:spPr>
        <p:txBody>
          <a:bodyPr/>
          <a:lstStyle/>
          <a:p>
            <a:pPr eaLnBrk="1" hangingPunct="1"/>
            <a:r>
              <a:rPr lang="en-US" sz="3600">
                <a:solidFill>
                  <a:srgbClr val="034EBD"/>
                </a:solidFill>
              </a:rPr>
              <a:t>Monetarist View of the Economy</a:t>
            </a:r>
          </a:p>
        </p:txBody>
      </p:sp>
      <p:sp>
        <p:nvSpPr>
          <p:cNvPr id="6" name="Rounded Rectangle 5">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Effect transition="in" filter="fade">
                                      <p:cBhvr>
                                        <p:cTn id="7" dur="2000"/>
                                        <p:tgtEl>
                                          <p:spTgt spid="6656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6563">
                                            <p:txEl>
                                              <p:pRg st="1" end="1"/>
                                            </p:txEl>
                                          </p:spTgt>
                                        </p:tgtEl>
                                        <p:attrNameLst>
                                          <p:attrName>style.visibility</p:attrName>
                                        </p:attrNameLst>
                                      </p:cBhvr>
                                      <p:to>
                                        <p:strVal val="visible"/>
                                      </p:to>
                                    </p:set>
                                    <p:animEffect transition="in" filter="fade">
                                      <p:cBhvr>
                                        <p:cTn id="10" dur="2000"/>
                                        <p:tgtEl>
                                          <p:spTgt spid="6656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66563">
                                            <p:txEl>
                                              <p:pRg st="2" end="2"/>
                                            </p:txEl>
                                          </p:spTgt>
                                        </p:tgtEl>
                                        <p:attrNameLst>
                                          <p:attrName>style.visibility</p:attrName>
                                        </p:attrNameLst>
                                      </p:cBhvr>
                                      <p:to>
                                        <p:strVal val="visible"/>
                                      </p:to>
                                    </p:set>
                                    <p:animEffect transition="in" filter="fade">
                                      <p:cBhvr>
                                        <p:cTn id="15" dur="2000"/>
                                        <p:tgtEl>
                                          <p:spTgt spid="66563">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66563">
                                            <p:txEl>
                                              <p:pRg st="3" end="3"/>
                                            </p:txEl>
                                          </p:spTgt>
                                        </p:tgtEl>
                                        <p:attrNameLst>
                                          <p:attrName>style.visibility</p:attrName>
                                        </p:attrNameLst>
                                      </p:cBhvr>
                                      <p:to>
                                        <p:strVal val="visible"/>
                                      </p:to>
                                    </p:set>
                                    <p:animEffect transition="in" filter="fade">
                                      <p:cBhvr>
                                        <p:cTn id="20" dur="2000"/>
                                        <p:tgtEl>
                                          <p:spTgt spid="665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5171" name="Rectangle 3"/>
          <p:cNvSpPr>
            <a:spLocks noGrp="1" noChangeArrowheads="1"/>
          </p:cNvSpPr>
          <p:nvPr>
            <p:ph idx="1"/>
          </p:nvPr>
        </p:nvSpPr>
        <p:spPr>
          <a:xfrm>
            <a:off x="457200" y="1600200"/>
            <a:ext cx="8229600" cy="5029200"/>
          </a:xfrm>
        </p:spPr>
        <p:txBody>
          <a:bodyPr>
            <a:normAutofit fontScale="77500" lnSpcReduction="20000"/>
          </a:bodyPr>
          <a:lstStyle/>
          <a:p>
            <a:pPr eaLnBrk="1" hangingPunct="1">
              <a:buFontTx/>
              <a:buNone/>
              <a:defRPr/>
            </a:pPr>
            <a:r>
              <a:rPr lang="en-US" sz="3400" b="1" dirty="0"/>
              <a:t>1.What do monetarists predict will happen in the short run and in the long run as a result of each of the following (in each case, assume the economy is currently in long-run equilibrium)?</a:t>
            </a:r>
          </a:p>
          <a:p>
            <a:pPr>
              <a:buFontTx/>
              <a:buNone/>
              <a:defRPr/>
            </a:pPr>
            <a:r>
              <a:rPr lang="en-US" b="1" dirty="0"/>
              <a:t>	</a:t>
            </a:r>
            <a:r>
              <a:rPr lang="en-US" sz="2900" b="1" dirty="0"/>
              <a:t>a. Velocity rises.</a:t>
            </a:r>
            <a:r>
              <a:rPr lang="en-US" sz="2900" dirty="0"/>
              <a:t> .</a:t>
            </a:r>
          </a:p>
          <a:p>
            <a:pPr>
              <a:buFontTx/>
              <a:buNone/>
              <a:defRPr/>
            </a:pPr>
            <a:r>
              <a:rPr lang="en-US" sz="2900" dirty="0"/>
              <a:t>	As velocity rises, the </a:t>
            </a:r>
            <a:r>
              <a:rPr lang="en-US" sz="2900" i="1" dirty="0"/>
              <a:t>AD curve shifts to the right. In the </a:t>
            </a:r>
            <a:r>
              <a:rPr lang="en-US" sz="2900" dirty="0"/>
              <a:t>short run, </a:t>
            </a:r>
            <a:r>
              <a:rPr lang="en-US" sz="2900" i="1" dirty="0"/>
              <a:t>P and Q rise. In the long run, Q will return to </a:t>
            </a:r>
            <a:r>
              <a:rPr lang="en-US" sz="2900" dirty="0"/>
              <a:t>its original level, and </a:t>
            </a:r>
            <a:r>
              <a:rPr lang="en-US" sz="2900" i="1" dirty="0"/>
              <a:t>P will be higher than it was in the </a:t>
            </a:r>
            <a:r>
              <a:rPr lang="en-US" sz="2900" dirty="0"/>
              <a:t>short run.</a:t>
            </a:r>
            <a:endParaRPr lang="en-US" sz="2900" b="1" dirty="0"/>
          </a:p>
          <a:p>
            <a:pPr>
              <a:buFontTx/>
              <a:buNone/>
              <a:defRPr/>
            </a:pPr>
            <a:r>
              <a:rPr lang="en-US" sz="2900" b="1" dirty="0"/>
              <a:t>	b. Velocity falls.</a:t>
            </a:r>
            <a:r>
              <a:rPr lang="en-US" sz="2900" dirty="0"/>
              <a:t> </a:t>
            </a:r>
          </a:p>
          <a:p>
            <a:pPr>
              <a:buFontTx/>
              <a:buNone/>
              <a:defRPr/>
            </a:pPr>
            <a:r>
              <a:rPr lang="en-US" sz="2900" dirty="0"/>
              <a:t>	As velocity falls, the </a:t>
            </a:r>
            <a:r>
              <a:rPr lang="en-US" sz="2900" i="1" dirty="0"/>
              <a:t>AD curve shifts to the left. In the </a:t>
            </a:r>
            <a:r>
              <a:rPr lang="en-US" sz="2900" dirty="0"/>
              <a:t>short run, </a:t>
            </a:r>
            <a:r>
              <a:rPr lang="en-US" sz="2900" i="1" dirty="0"/>
              <a:t>P and Q fall. In the long run, Q will return to </a:t>
            </a:r>
            <a:r>
              <a:rPr lang="en-US" sz="2900" dirty="0"/>
              <a:t>its original level, and </a:t>
            </a:r>
            <a:r>
              <a:rPr lang="en-US" sz="2900" i="1" dirty="0"/>
              <a:t>P will be lower than it was in the </a:t>
            </a:r>
            <a:r>
              <a:rPr lang="en-US" sz="2900" dirty="0"/>
              <a:t>short run.</a:t>
            </a:r>
          </a:p>
          <a:p>
            <a:pPr algn="ctr">
              <a:buFontTx/>
              <a:buNone/>
              <a:defRPr/>
            </a:pPr>
            <a:r>
              <a:rPr lang="en-US" sz="2900" b="1" dirty="0"/>
              <a:t>	(continued)</a:t>
            </a:r>
          </a:p>
          <a:p>
            <a:pPr eaLnBrk="1" hangingPunct="1">
              <a:buFont typeface="Wingdings" pitchFamily="2" charset="2"/>
              <a:buNone/>
              <a:defRPr/>
            </a:pPr>
            <a:endParaRPr lang="en-US" b="1" dirty="0"/>
          </a:p>
          <a:p>
            <a:pPr eaLnBrk="1" hangingPunct="1">
              <a:buFontTx/>
              <a:buNone/>
              <a:defRPr/>
            </a:pPr>
            <a:endParaRPr lang="en-US" dirty="0"/>
          </a:p>
        </p:txBody>
      </p:sp>
      <p:sp>
        <p:nvSpPr>
          <p:cNvPr id="25602" name="Rectangle 2"/>
          <p:cNvSpPr>
            <a:spLocks noGrp="1" noChangeArrowheads="1"/>
          </p:cNvSpPr>
          <p:nvPr>
            <p:ph type="title"/>
          </p:nvPr>
        </p:nvSpPr>
        <p:spPr>
          <a:solidFill>
            <a:srgbClr val="DDDDDD"/>
          </a:solidFill>
          <a:ln>
            <a:solidFill>
              <a:schemeClr val="bg2"/>
            </a:solidFill>
          </a:ln>
        </p:spPr>
        <p:txBody>
          <a:bodyPr/>
          <a:lstStyle/>
          <a:p>
            <a:pPr eaLnBrk="1" hangingPunct="1"/>
            <a:r>
              <a:rPr lang="en-US">
                <a:solidFill>
                  <a:srgbClr val="034EBD"/>
                </a:solidFill>
              </a:rPr>
              <a:t>Self-test</a:t>
            </a:r>
          </a:p>
        </p:txBody>
      </p:sp>
      <p:sp>
        <p:nvSpPr>
          <p:cNvPr id="10" name="Rounded Rectangle 9">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11"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35171">
                                            <p:txEl>
                                              <p:pRg st="0" end="0"/>
                                            </p:txEl>
                                          </p:spTgt>
                                        </p:tgtEl>
                                        <p:attrNameLst>
                                          <p:attrName>style.visibility</p:attrName>
                                        </p:attrNameLst>
                                      </p:cBhvr>
                                      <p:to>
                                        <p:strVal val="visible"/>
                                      </p:to>
                                    </p:set>
                                    <p:animEffect transition="in" filter="fade">
                                      <p:cBhvr>
                                        <p:cTn id="7" dur="2000"/>
                                        <p:tgtEl>
                                          <p:spTgt spid="1351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35171">
                                            <p:txEl>
                                              <p:pRg st="1" end="1"/>
                                            </p:txEl>
                                          </p:spTgt>
                                        </p:tgtEl>
                                        <p:attrNameLst>
                                          <p:attrName>style.visibility</p:attrName>
                                        </p:attrNameLst>
                                      </p:cBhvr>
                                      <p:to>
                                        <p:strVal val="visible"/>
                                      </p:to>
                                    </p:set>
                                    <p:animEffect transition="in" filter="fade">
                                      <p:cBhvr>
                                        <p:cTn id="12" dur="2000"/>
                                        <p:tgtEl>
                                          <p:spTgt spid="1351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35171">
                                            <p:txEl>
                                              <p:pRg st="2" end="2"/>
                                            </p:txEl>
                                          </p:spTgt>
                                        </p:tgtEl>
                                        <p:attrNameLst>
                                          <p:attrName>style.visibility</p:attrName>
                                        </p:attrNameLst>
                                      </p:cBhvr>
                                      <p:to>
                                        <p:strVal val="visible"/>
                                      </p:to>
                                    </p:set>
                                    <p:animEffect transition="in" filter="fade">
                                      <p:cBhvr>
                                        <p:cTn id="17" dur="2000"/>
                                        <p:tgtEl>
                                          <p:spTgt spid="1351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35171">
                                            <p:txEl>
                                              <p:pRg st="3" end="3"/>
                                            </p:txEl>
                                          </p:spTgt>
                                        </p:tgtEl>
                                        <p:attrNameLst>
                                          <p:attrName>style.visibility</p:attrName>
                                        </p:attrNameLst>
                                      </p:cBhvr>
                                      <p:to>
                                        <p:strVal val="visible"/>
                                      </p:to>
                                    </p:set>
                                    <p:animEffect transition="in" filter="fade">
                                      <p:cBhvr>
                                        <p:cTn id="22" dur="2000"/>
                                        <p:tgtEl>
                                          <p:spTgt spid="13517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35171">
                                            <p:txEl>
                                              <p:pRg st="4" end="4"/>
                                            </p:txEl>
                                          </p:spTgt>
                                        </p:tgtEl>
                                        <p:attrNameLst>
                                          <p:attrName>style.visibility</p:attrName>
                                        </p:attrNameLst>
                                      </p:cBhvr>
                                      <p:to>
                                        <p:strVal val="visible"/>
                                      </p:to>
                                    </p:set>
                                    <p:animEffect transition="in" filter="fade">
                                      <p:cBhvr>
                                        <p:cTn id="27" dur="2000"/>
                                        <p:tgtEl>
                                          <p:spTgt spid="13517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35171">
                                            <p:txEl>
                                              <p:pRg st="5" end="5"/>
                                            </p:txEl>
                                          </p:spTgt>
                                        </p:tgtEl>
                                        <p:attrNameLst>
                                          <p:attrName>style.visibility</p:attrName>
                                        </p:attrNameLst>
                                      </p:cBhvr>
                                      <p:to>
                                        <p:strVal val="visible"/>
                                      </p:to>
                                    </p:set>
                                    <p:animEffect transition="in" filter="fade">
                                      <p:cBhvr>
                                        <p:cTn id="32" dur="2000"/>
                                        <p:tgtEl>
                                          <p:spTgt spid="1351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5171" name="Rectangle 3"/>
          <p:cNvSpPr>
            <a:spLocks noGrp="1" noChangeArrowheads="1"/>
          </p:cNvSpPr>
          <p:nvPr>
            <p:ph idx="1"/>
          </p:nvPr>
        </p:nvSpPr>
        <p:spPr>
          <a:xfrm>
            <a:off x="457200" y="1600200"/>
            <a:ext cx="8229600" cy="5029200"/>
          </a:xfrm>
        </p:spPr>
        <p:txBody>
          <a:bodyPr/>
          <a:lstStyle/>
          <a:p>
            <a:pPr eaLnBrk="1" hangingPunct="1">
              <a:buFont typeface="Wingdings" pitchFamily="2" charset="2"/>
              <a:buNone/>
            </a:pPr>
            <a:r>
              <a:rPr lang="en-US" sz="2000" b="1" dirty="0"/>
              <a:t>	c. The money supply rises.</a:t>
            </a:r>
          </a:p>
          <a:p>
            <a:pPr>
              <a:buFontTx/>
              <a:buNone/>
            </a:pPr>
            <a:r>
              <a:rPr lang="en-US" sz="2000" dirty="0"/>
              <a:t>	As the money supply rises, the </a:t>
            </a:r>
            <a:r>
              <a:rPr lang="en-US" sz="2000" i="1" dirty="0"/>
              <a:t>AD curve shifts to the </a:t>
            </a:r>
            <a:r>
              <a:rPr lang="en-US" sz="2000" dirty="0"/>
              <a:t>right. In the short run, </a:t>
            </a:r>
            <a:r>
              <a:rPr lang="en-US" sz="2000" i="1" dirty="0"/>
              <a:t>P and Q rise. In the long run, Q </a:t>
            </a:r>
            <a:r>
              <a:rPr lang="en-US" sz="2000" dirty="0"/>
              <a:t>will return to its original level, and </a:t>
            </a:r>
            <a:r>
              <a:rPr lang="en-US" sz="2000" i="1" dirty="0"/>
              <a:t>P will be higher than </a:t>
            </a:r>
            <a:r>
              <a:rPr lang="en-US" sz="2000" dirty="0"/>
              <a:t>it was in the short run.</a:t>
            </a:r>
            <a:endParaRPr lang="en-US" sz="2000" b="1" dirty="0"/>
          </a:p>
          <a:p>
            <a:pPr>
              <a:buFontTx/>
              <a:buNone/>
            </a:pPr>
            <a:r>
              <a:rPr lang="en-US" sz="2000" b="1" dirty="0"/>
              <a:t>	d. The money supply falls.</a:t>
            </a:r>
            <a:r>
              <a:rPr lang="en-US" sz="2000" dirty="0"/>
              <a:t> </a:t>
            </a:r>
          </a:p>
          <a:p>
            <a:pPr>
              <a:buFontTx/>
              <a:buNone/>
            </a:pPr>
            <a:r>
              <a:rPr lang="en-US" sz="2000" dirty="0"/>
              <a:t>	As the money supply falls, the </a:t>
            </a:r>
            <a:r>
              <a:rPr lang="en-US" sz="2000" i="1" dirty="0"/>
              <a:t>AD curve shifts to the left. </a:t>
            </a:r>
            <a:r>
              <a:rPr lang="en-US" sz="2000" dirty="0"/>
              <a:t>In the short run, </a:t>
            </a:r>
            <a:r>
              <a:rPr lang="en-US" sz="2000" i="1" dirty="0"/>
              <a:t>P and Q fall. In the long run, Q will </a:t>
            </a:r>
            <a:r>
              <a:rPr lang="en-US" sz="2000" dirty="0"/>
              <a:t>return to its original level, and </a:t>
            </a:r>
            <a:r>
              <a:rPr lang="en-US" sz="2000" i="1" dirty="0"/>
              <a:t>P will be lower than it was </a:t>
            </a:r>
            <a:r>
              <a:rPr lang="en-US" sz="2000" dirty="0"/>
              <a:t>in the short run</a:t>
            </a:r>
          </a:p>
          <a:p>
            <a:pPr eaLnBrk="1" hangingPunct="1">
              <a:buFont typeface="Wingdings" pitchFamily="2" charset="2"/>
              <a:buNone/>
            </a:pPr>
            <a:endParaRPr lang="en-US" b="1" dirty="0"/>
          </a:p>
          <a:p>
            <a:pPr eaLnBrk="1" hangingPunct="1">
              <a:buFontTx/>
              <a:buNone/>
            </a:pPr>
            <a:endParaRPr lang="en-US" dirty="0"/>
          </a:p>
        </p:txBody>
      </p:sp>
      <p:sp>
        <p:nvSpPr>
          <p:cNvPr id="26626" name="Rectangle 2"/>
          <p:cNvSpPr>
            <a:spLocks noGrp="1" noChangeArrowheads="1"/>
          </p:cNvSpPr>
          <p:nvPr>
            <p:ph type="title"/>
          </p:nvPr>
        </p:nvSpPr>
        <p:spPr>
          <a:solidFill>
            <a:srgbClr val="DDDDDD"/>
          </a:solidFill>
          <a:ln>
            <a:solidFill>
              <a:schemeClr val="bg2"/>
            </a:solidFill>
          </a:ln>
        </p:spPr>
        <p:txBody>
          <a:bodyPr/>
          <a:lstStyle/>
          <a:p>
            <a:pPr eaLnBrk="1" hangingPunct="1"/>
            <a:r>
              <a:rPr lang="en-US">
                <a:solidFill>
                  <a:srgbClr val="034EBD"/>
                </a:solidFill>
              </a:rPr>
              <a:t>Self-test</a:t>
            </a:r>
          </a:p>
        </p:txBody>
      </p:sp>
      <p:sp>
        <p:nvSpPr>
          <p:cNvPr id="6" name="Rounded Rectangle 5">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35171">
                                            <p:txEl>
                                              <p:pRg st="0" end="0"/>
                                            </p:txEl>
                                          </p:spTgt>
                                        </p:tgtEl>
                                        <p:attrNameLst>
                                          <p:attrName>style.visibility</p:attrName>
                                        </p:attrNameLst>
                                      </p:cBhvr>
                                      <p:to>
                                        <p:strVal val="visible"/>
                                      </p:to>
                                    </p:set>
                                    <p:animEffect transition="in" filter="fade">
                                      <p:cBhvr>
                                        <p:cTn id="7" dur="2000"/>
                                        <p:tgtEl>
                                          <p:spTgt spid="1351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35171">
                                            <p:txEl>
                                              <p:pRg st="1" end="1"/>
                                            </p:txEl>
                                          </p:spTgt>
                                        </p:tgtEl>
                                        <p:attrNameLst>
                                          <p:attrName>style.visibility</p:attrName>
                                        </p:attrNameLst>
                                      </p:cBhvr>
                                      <p:to>
                                        <p:strVal val="visible"/>
                                      </p:to>
                                    </p:set>
                                    <p:animEffect transition="in" filter="fade">
                                      <p:cBhvr>
                                        <p:cTn id="12" dur="2000"/>
                                        <p:tgtEl>
                                          <p:spTgt spid="1351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35171">
                                            <p:txEl>
                                              <p:pRg st="2" end="2"/>
                                            </p:txEl>
                                          </p:spTgt>
                                        </p:tgtEl>
                                        <p:attrNameLst>
                                          <p:attrName>style.visibility</p:attrName>
                                        </p:attrNameLst>
                                      </p:cBhvr>
                                      <p:to>
                                        <p:strVal val="visible"/>
                                      </p:to>
                                    </p:set>
                                    <p:animEffect transition="in" filter="fade">
                                      <p:cBhvr>
                                        <p:cTn id="17" dur="2000"/>
                                        <p:tgtEl>
                                          <p:spTgt spid="1351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35171">
                                            <p:txEl>
                                              <p:pRg st="3" end="3"/>
                                            </p:txEl>
                                          </p:spTgt>
                                        </p:tgtEl>
                                        <p:attrNameLst>
                                          <p:attrName>style.visibility</p:attrName>
                                        </p:attrNameLst>
                                      </p:cBhvr>
                                      <p:to>
                                        <p:strVal val="visible"/>
                                      </p:to>
                                    </p:set>
                                    <p:animEffect transition="in" filter="fade">
                                      <p:cBhvr>
                                        <p:cTn id="22" dur="2000"/>
                                        <p:tgtEl>
                                          <p:spTgt spid="1351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8611" name="Rectangle 3"/>
          <p:cNvSpPr>
            <a:spLocks noGrp="1" noChangeArrowheads="1"/>
          </p:cNvSpPr>
          <p:nvPr>
            <p:ph idx="1"/>
          </p:nvPr>
        </p:nvSpPr>
        <p:spPr>
          <a:xfrm>
            <a:off x="457200" y="1600200"/>
            <a:ext cx="8229600" cy="5029200"/>
          </a:xfrm>
        </p:spPr>
        <p:txBody>
          <a:bodyPr>
            <a:normAutofit/>
          </a:bodyPr>
          <a:lstStyle/>
          <a:p>
            <a:pPr eaLnBrk="1" hangingPunct="1">
              <a:buFontTx/>
              <a:buNone/>
              <a:defRPr/>
            </a:pPr>
            <a:r>
              <a:rPr lang="en-US" b="1" dirty="0"/>
              <a:t>2. Can a change in velocity offset a change in the money supply (on aggregate demand)? Explain your answer. </a:t>
            </a:r>
          </a:p>
          <a:p>
            <a:pPr>
              <a:buFontTx/>
              <a:buNone/>
              <a:defRPr/>
            </a:pPr>
            <a:r>
              <a:rPr lang="en-US" dirty="0"/>
              <a:t>	Yes, a change in velocity can offset a change in the money supply (on aggregate demand). Suppose that the money supply rises and velocity falls. A rise in the money supply shifts the </a:t>
            </a:r>
            <a:r>
              <a:rPr lang="en-US" i="1" dirty="0"/>
              <a:t>AD curve to the right, and a fall in velocity shifts the AD </a:t>
            </a:r>
            <a:r>
              <a:rPr lang="en-US" dirty="0"/>
              <a:t>curve to the left. If the strength of each change is the same, there is no change in </a:t>
            </a:r>
            <a:r>
              <a:rPr lang="en-US" i="1" dirty="0"/>
              <a:t>AD.</a:t>
            </a:r>
          </a:p>
          <a:p>
            <a:pPr eaLnBrk="1" hangingPunct="1">
              <a:buFontTx/>
              <a:buNone/>
              <a:defRPr/>
            </a:pPr>
            <a:endParaRPr lang="en-US" b="1" dirty="0"/>
          </a:p>
          <a:p>
            <a:pPr eaLnBrk="1" hangingPunct="1">
              <a:buFontTx/>
              <a:buNone/>
              <a:defRPr/>
            </a:pPr>
            <a:endParaRPr lang="en-US" b="1" dirty="0"/>
          </a:p>
          <a:p>
            <a:pPr eaLnBrk="1" hangingPunct="1">
              <a:buFontTx/>
              <a:buNone/>
              <a:defRPr/>
            </a:pPr>
            <a:endParaRPr lang="en-US" dirty="0"/>
          </a:p>
        </p:txBody>
      </p:sp>
      <p:sp>
        <p:nvSpPr>
          <p:cNvPr id="5" name="Rectangle 5"/>
          <p:cNvSpPr>
            <a:spLocks noGrp="1" noChangeArrowheads="1"/>
          </p:cNvSpPr>
          <p:nvPr>
            <p:ph type="ftr" sz="quarter" idx="3"/>
          </p:nvPr>
        </p:nvSpPr>
        <p:spPr>
          <a:ln/>
        </p:spPr>
        <p:txBody>
          <a:bodyPr/>
          <a:lstStyle/>
          <a:p>
            <a:r>
              <a:rPr lang="en-US"/>
              <a:t>© 2011 Cengage Learning. All Rights Reserved. May not be scanned, copied or duplicated, or posted to a publicly accessible website, in whole or in part.</a:t>
            </a:r>
          </a:p>
        </p:txBody>
      </p:sp>
      <p:sp>
        <p:nvSpPr>
          <p:cNvPr id="27650" name="Rectangle 2"/>
          <p:cNvSpPr>
            <a:spLocks noGrp="1" noChangeArrowheads="1"/>
          </p:cNvSpPr>
          <p:nvPr>
            <p:ph type="title"/>
          </p:nvPr>
        </p:nvSpPr>
        <p:spPr>
          <a:solidFill>
            <a:srgbClr val="DDDDDD"/>
          </a:solidFill>
          <a:ln>
            <a:solidFill>
              <a:schemeClr val="bg2"/>
            </a:solidFill>
          </a:ln>
        </p:spPr>
        <p:txBody>
          <a:bodyPr/>
          <a:lstStyle/>
          <a:p>
            <a:pPr eaLnBrk="1" hangingPunct="1"/>
            <a:r>
              <a:rPr lang="en-US">
                <a:solidFill>
                  <a:srgbClr val="034EBD"/>
                </a:solidFill>
              </a:rPr>
              <a:t>Self-test</a:t>
            </a:r>
          </a:p>
        </p:txBody>
      </p:sp>
      <p:sp>
        <p:nvSpPr>
          <p:cNvPr id="4" name="Rounded Rectangle 3">
            <a:hlinkClick r:id="rId3" action="ppaction://hlinksldjump"/>
          </p:cNvPr>
          <p:cNvSpPr/>
          <p:nvPr/>
        </p:nvSpPr>
        <p:spPr bwMode="auto">
          <a:xfrm>
            <a:off x="79248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rPr>
              <a:t>Click to return to “In this Lesson”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fade">
                                      <p:cBhvr>
                                        <p:cTn id="7" dur="2000"/>
                                        <p:tgtEl>
                                          <p:spTgt spid="686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8611">
                                            <p:txEl>
                                              <p:pRg st="1" end="1"/>
                                            </p:txEl>
                                          </p:spTgt>
                                        </p:tgtEl>
                                        <p:attrNameLst>
                                          <p:attrName>style.visibility</p:attrName>
                                        </p:attrNameLst>
                                      </p:cBhvr>
                                      <p:to>
                                        <p:strVal val="visible"/>
                                      </p:to>
                                    </p:set>
                                    <p:animEffect transition="in" filter="fade">
                                      <p:cBhvr>
                                        <p:cTn id="12" dur="2000"/>
                                        <p:tgtEl>
                                          <p:spTgt spid="686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228600" y="1524000"/>
            <a:ext cx="8229600" cy="4525963"/>
          </a:xfrm>
        </p:spPr>
        <p:txBody>
          <a:bodyPr/>
          <a:lstStyle/>
          <a:p>
            <a:pPr eaLnBrk="1" hangingPunct="1">
              <a:buFontTx/>
              <a:buNone/>
            </a:pPr>
            <a:r>
              <a:rPr lang="en-US" b="1"/>
              <a:t>   One-Shot Inflation - </a:t>
            </a:r>
            <a:r>
              <a:rPr lang="en-US"/>
              <a:t>A one-time increase in the price level. An increase in the price level that does not continue.</a:t>
            </a:r>
            <a:endParaRPr lang="en-US" b="1"/>
          </a:p>
          <a:p>
            <a:pPr eaLnBrk="1" hangingPunct="1">
              <a:buFontTx/>
              <a:buNone/>
            </a:pPr>
            <a:endParaRPr lang="en-US" b="1"/>
          </a:p>
        </p:txBody>
      </p:sp>
      <p:sp>
        <p:nvSpPr>
          <p:cNvPr id="28674" name="Rectangle 2"/>
          <p:cNvSpPr>
            <a:spLocks noGrp="1" noChangeArrowheads="1"/>
          </p:cNvSpPr>
          <p:nvPr>
            <p:ph type="title"/>
          </p:nvPr>
        </p:nvSpPr>
        <p:spPr>
          <a:solidFill>
            <a:srgbClr val="DDDDDD"/>
          </a:solidFill>
          <a:ln>
            <a:solidFill>
              <a:schemeClr val="bg2"/>
            </a:solidFill>
          </a:ln>
        </p:spPr>
        <p:txBody>
          <a:bodyPr>
            <a:normAutofit fontScale="90000"/>
          </a:bodyPr>
          <a:lstStyle/>
          <a:p>
            <a:pPr eaLnBrk="1" hangingPunct="1"/>
            <a:r>
              <a:rPr lang="en-US" sz="3600">
                <a:solidFill>
                  <a:srgbClr val="034EBD"/>
                </a:solidFill>
              </a:rPr>
              <a:t>Inflation</a:t>
            </a:r>
            <a:br>
              <a:rPr lang="en-US" sz="3600">
                <a:solidFill>
                  <a:srgbClr val="034EBD"/>
                </a:solidFill>
              </a:rPr>
            </a:br>
            <a:r>
              <a:rPr lang="en-US" sz="3600">
                <a:solidFill>
                  <a:srgbClr val="034EBD"/>
                </a:solidFill>
              </a:rPr>
              <a:t>Increase in the Price Level I</a:t>
            </a:r>
          </a:p>
        </p:txBody>
      </p:sp>
      <p:pic>
        <p:nvPicPr>
          <p:cNvPr id="7066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b="5933"/>
          <a:stretch>
            <a:fillRect/>
          </a:stretch>
        </p:blipFill>
        <p:spPr bwMode="auto">
          <a:xfrm>
            <a:off x="2895600" y="3124200"/>
            <a:ext cx="3352800" cy="2940050"/>
          </a:xfrm>
          <a:prstGeom prst="rect">
            <a:avLst/>
          </a:prstGeom>
          <a:noFill/>
          <a:ln w="31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9" name="Rounded Rectangle 8">
            <a:hlinkClick r:id="rId4"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10"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70661"/>
                                        </p:tgtEl>
                                        <p:attrNameLst>
                                          <p:attrName>style.visibility</p:attrName>
                                        </p:attrNameLst>
                                      </p:cBhvr>
                                      <p:to>
                                        <p:strVal val="visible"/>
                                      </p:to>
                                    </p:set>
                                    <p:animEffect transition="in" filter="wipe(up)">
                                      <p:cBhvr>
                                        <p:cTn id="7" dur="3000"/>
                                        <p:tgtEl>
                                          <p:spTgt spid="70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a:solidFill>
            <a:srgbClr val="DDDDDD"/>
          </a:solidFill>
          <a:ln>
            <a:solidFill>
              <a:schemeClr val="bg2"/>
            </a:solidFill>
          </a:ln>
        </p:spPr>
        <p:txBody>
          <a:bodyPr>
            <a:normAutofit fontScale="90000"/>
          </a:bodyPr>
          <a:lstStyle/>
          <a:p>
            <a:pPr eaLnBrk="1" hangingPunct="1"/>
            <a:r>
              <a:rPr lang="en-US" sz="3600">
                <a:solidFill>
                  <a:srgbClr val="034EBD"/>
                </a:solidFill>
              </a:rPr>
              <a:t>One-Shot Inflation: Demand-Side</a:t>
            </a:r>
            <a:br>
              <a:rPr lang="en-US" sz="3600">
                <a:solidFill>
                  <a:srgbClr val="034EBD"/>
                </a:solidFill>
              </a:rPr>
            </a:br>
            <a:r>
              <a:rPr lang="en-US" sz="3600">
                <a:solidFill>
                  <a:srgbClr val="034EBD"/>
                </a:solidFill>
              </a:rPr>
              <a:t>Induced I</a:t>
            </a:r>
          </a:p>
        </p:txBody>
      </p:sp>
      <p:pic>
        <p:nvPicPr>
          <p:cNvPr id="29699"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r="50877" b="4495"/>
          <a:stretch>
            <a:fillRect/>
          </a:stretch>
        </p:blipFill>
        <p:spPr bwMode="auto">
          <a:xfrm>
            <a:off x="914400" y="1752600"/>
            <a:ext cx="3414713" cy="4189413"/>
          </a:xfrm>
          <a:prstGeom prst="rect">
            <a:avLst/>
          </a:prstGeom>
          <a:noFill/>
          <a:ln w="31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74759" name="Rectangle 7"/>
          <p:cNvSpPr>
            <a:spLocks noChangeArrowheads="1"/>
          </p:cNvSpPr>
          <p:nvPr/>
        </p:nvSpPr>
        <p:spPr bwMode="auto">
          <a:xfrm>
            <a:off x="4953000" y="2057400"/>
            <a:ext cx="3962400" cy="393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Wingdings" pitchFamily="2" charset="2"/>
              <a:buChar char="Ø"/>
            </a:pPr>
            <a:r>
              <a:rPr lang="en-US" sz="2800" b="0">
                <a:solidFill>
                  <a:srgbClr val="002060"/>
                </a:solidFill>
              </a:rPr>
              <a:t>The aggregate demand curve shifts rightward from AD1 to AD2.</a:t>
            </a:r>
          </a:p>
          <a:p>
            <a:pPr>
              <a:buFont typeface="Wingdings" pitchFamily="2" charset="2"/>
              <a:buChar char="Ø"/>
            </a:pPr>
            <a:r>
              <a:rPr lang="en-US" sz="2800" b="0">
                <a:solidFill>
                  <a:srgbClr val="002060"/>
                </a:solidFill>
              </a:rPr>
              <a:t>As a result, the price level increases from P1 to P2.</a:t>
            </a:r>
          </a:p>
          <a:p>
            <a:pPr>
              <a:buFont typeface="Wingdings" pitchFamily="2" charset="2"/>
              <a:buChar char="Ø"/>
            </a:pPr>
            <a:r>
              <a:rPr lang="en-US" sz="2800" b="0">
                <a:solidFill>
                  <a:srgbClr val="002060"/>
                </a:solidFill>
              </a:rPr>
              <a:t>The economy moves from point 1 to point 2.</a:t>
            </a:r>
          </a:p>
        </p:txBody>
      </p:sp>
      <p:sp>
        <p:nvSpPr>
          <p:cNvPr id="7" name="Rounded Rectangle 6">
            <a:hlinkClick r:id="rId4" action="ppaction://hlinksldjump"/>
          </p:cNvPr>
          <p:cNvSpPr/>
          <p:nvPr/>
        </p:nvSpPr>
        <p:spPr bwMode="auto">
          <a:xfrm>
            <a:off x="76200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2514600" y="62484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4759">
                                            <p:txEl>
                                              <p:pRg st="0" end="0"/>
                                            </p:txEl>
                                          </p:spTgt>
                                        </p:tgtEl>
                                        <p:attrNameLst>
                                          <p:attrName>style.visibility</p:attrName>
                                        </p:attrNameLst>
                                      </p:cBhvr>
                                      <p:to>
                                        <p:strVal val="visible"/>
                                      </p:to>
                                    </p:set>
                                    <p:animEffect transition="in" filter="fade">
                                      <p:cBhvr>
                                        <p:cTn id="7" dur="2000"/>
                                        <p:tgtEl>
                                          <p:spTgt spid="747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4759">
                                            <p:txEl>
                                              <p:pRg st="1" end="1"/>
                                            </p:txEl>
                                          </p:spTgt>
                                        </p:tgtEl>
                                        <p:attrNameLst>
                                          <p:attrName>style.visibility</p:attrName>
                                        </p:attrNameLst>
                                      </p:cBhvr>
                                      <p:to>
                                        <p:strVal val="visible"/>
                                      </p:to>
                                    </p:set>
                                    <p:animEffect transition="in" filter="fade">
                                      <p:cBhvr>
                                        <p:cTn id="12" dur="2000"/>
                                        <p:tgtEl>
                                          <p:spTgt spid="747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74759">
                                            <p:txEl>
                                              <p:pRg st="2" end="2"/>
                                            </p:txEl>
                                          </p:spTgt>
                                        </p:tgtEl>
                                        <p:attrNameLst>
                                          <p:attrName>style.visibility</p:attrName>
                                        </p:attrNameLst>
                                      </p:cBhvr>
                                      <p:to>
                                        <p:strVal val="visible"/>
                                      </p:to>
                                    </p:set>
                                    <p:animEffect transition="in" filter="fade">
                                      <p:cBhvr>
                                        <p:cTn id="17" dur="2000"/>
                                        <p:tgtEl>
                                          <p:spTgt spid="747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solidFill>
            <a:srgbClr val="DDDDDD"/>
          </a:solidFill>
          <a:ln>
            <a:solidFill>
              <a:schemeClr val="bg2"/>
            </a:solidFill>
          </a:ln>
        </p:spPr>
        <p:txBody>
          <a:bodyPr>
            <a:normAutofit fontScale="90000"/>
          </a:bodyPr>
          <a:lstStyle/>
          <a:p>
            <a:pPr eaLnBrk="1" hangingPunct="1"/>
            <a:r>
              <a:rPr lang="en-US" sz="3600">
                <a:solidFill>
                  <a:srgbClr val="034EBD"/>
                </a:solidFill>
              </a:rPr>
              <a:t>One-Shot Inflation: Demand-Side</a:t>
            </a:r>
            <a:br>
              <a:rPr lang="en-US" sz="3600">
                <a:solidFill>
                  <a:srgbClr val="034EBD"/>
                </a:solidFill>
              </a:rPr>
            </a:br>
            <a:r>
              <a:rPr lang="en-US" sz="3600">
                <a:solidFill>
                  <a:srgbClr val="034EBD"/>
                </a:solidFill>
              </a:rPr>
              <a:t>Induced II</a:t>
            </a:r>
          </a:p>
        </p:txBody>
      </p:sp>
      <p:pic>
        <p:nvPicPr>
          <p:cNvPr id="307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l="50201" b="4602"/>
          <a:stretch>
            <a:fillRect/>
          </a:stretch>
        </p:blipFill>
        <p:spPr bwMode="auto">
          <a:xfrm>
            <a:off x="4876800" y="1676400"/>
            <a:ext cx="3590925" cy="4340225"/>
          </a:xfrm>
          <a:prstGeom prst="rect">
            <a:avLst/>
          </a:prstGeom>
          <a:noFill/>
          <a:ln w="31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76804" name="Rectangle 4"/>
          <p:cNvSpPr>
            <a:spLocks noChangeArrowheads="1"/>
          </p:cNvSpPr>
          <p:nvPr/>
        </p:nvSpPr>
        <p:spPr bwMode="auto">
          <a:xfrm>
            <a:off x="457200" y="1752600"/>
            <a:ext cx="42672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Wingdings" pitchFamily="2" charset="2"/>
              <a:buChar char="Ø"/>
            </a:pPr>
            <a:r>
              <a:rPr lang="en-US" sz="2400" b="0">
                <a:solidFill>
                  <a:srgbClr val="002060"/>
                </a:solidFill>
              </a:rPr>
              <a:t>Because the Real GDP the economy produces (Q2) is greater than Natural Real GDP, the unemployment rate that exists is less than the natural unemployment rate.</a:t>
            </a:r>
          </a:p>
          <a:p>
            <a:pPr>
              <a:buFont typeface="Wingdings" pitchFamily="2" charset="2"/>
              <a:buChar char="Ø"/>
            </a:pPr>
            <a:r>
              <a:rPr lang="en-US" sz="2400" b="0">
                <a:solidFill>
                  <a:srgbClr val="002060"/>
                </a:solidFill>
              </a:rPr>
              <a:t>Wage rates rise, and the short-run aggregate supply curve shifts leftward from SRAS1 to SRAS2.</a:t>
            </a:r>
          </a:p>
          <a:p>
            <a:pPr>
              <a:buFont typeface="Wingdings" pitchFamily="2" charset="2"/>
              <a:buChar char="Ø"/>
            </a:pPr>
            <a:r>
              <a:rPr lang="en-US" sz="2400" b="0">
                <a:solidFill>
                  <a:srgbClr val="002060"/>
                </a:solidFill>
              </a:rPr>
              <a:t>Long-run equilibrium is at point 3.</a:t>
            </a:r>
          </a:p>
        </p:txBody>
      </p:sp>
      <p:sp>
        <p:nvSpPr>
          <p:cNvPr id="7" name="Rounded Rectangle 6">
            <a:hlinkClick r:id="rId4" action="ppaction://hlinksldjump"/>
          </p:cNvPr>
          <p:cNvSpPr/>
          <p:nvPr/>
        </p:nvSpPr>
        <p:spPr bwMode="auto">
          <a:xfrm>
            <a:off x="76200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2514600" y="62484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6804">
                                            <p:txEl>
                                              <p:pRg st="0" end="0"/>
                                            </p:txEl>
                                          </p:spTgt>
                                        </p:tgtEl>
                                        <p:attrNameLst>
                                          <p:attrName>style.visibility</p:attrName>
                                        </p:attrNameLst>
                                      </p:cBhvr>
                                      <p:to>
                                        <p:strVal val="visible"/>
                                      </p:to>
                                    </p:set>
                                    <p:animEffect transition="in" filter="fade">
                                      <p:cBhvr>
                                        <p:cTn id="7" dur="2000"/>
                                        <p:tgtEl>
                                          <p:spTgt spid="7680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6804">
                                            <p:txEl>
                                              <p:pRg st="1" end="1"/>
                                            </p:txEl>
                                          </p:spTgt>
                                        </p:tgtEl>
                                        <p:attrNameLst>
                                          <p:attrName>style.visibility</p:attrName>
                                        </p:attrNameLst>
                                      </p:cBhvr>
                                      <p:to>
                                        <p:strVal val="visible"/>
                                      </p:to>
                                    </p:set>
                                    <p:animEffect transition="in" filter="fade">
                                      <p:cBhvr>
                                        <p:cTn id="12" dur="2000"/>
                                        <p:tgtEl>
                                          <p:spTgt spid="7680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76804">
                                            <p:txEl>
                                              <p:pRg st="2" end="2"/>
                                            </p:txEl>
                                          </p:spTgt>
                                        </p:tgtEl>
                                        <p:attrNameLst>
                                          <p:attrName>style.visibility</p:attrName>
                                        </p:attrNameLst>
                                      </p:cBhvr>
                                      <p:to>
                                        <p:strVal val="visible"/>
                                      </p:to>
                                    </p:set>
                                    <p:animEffect transition="in" filter="fade">
                                      <p:cBhvr>
                                        <p:cTn id="17" dur="2000"/>
                                        <p:tgtEl>
                                          <p:spTgt spid="7680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idx="1"/>
          </p:nvPr>
        </p:nvSpPr>
        <p:spPr/>
        <p:txBody>
          <a:bodyPr>
            <a:normAutofit lnSpcReduction="10000"/>
          </a:bodyPr>
          <a:lstStyle/>
          <a:p>
            <a:pPr>
              <a:buFont typeface="Wingdings" pitchFamily="2" charset="2"/>
              <a:buChar char="Ø"/>
              <a:defRPr/>
            </a:pPr>
            <a:r>
              <a:rPr lang="en-US" sz="2800" dirty="0"/>
              <a:t>Classical economists believed that changes in the money supply affect the price level in the economy, but not the level of output;  </a:t>
            </a:r>
          </a:p>
          <a:p>
            <a:pPr eaLnBrk="1" hangingPunct="1">
              <a:buFont typeface="Wingdings" pitchFamily="2" charset="2"/>
              <a:buChar char="Ø"/>
              <a:defRPr/>
            </a:pPr>
            <a:r>
              <a:rPr lang="en-US" sz="2800" dirty="0"/>
              <a:t>Based upon the Equation of Exchange which is an identity stating that the money supply times velocity* must be equal to the price level times Real GDP.</a:t>
            </a:r>
          </a:p>
          <a:p>
            <a:pPr algn="ctr" eaLnBrk="1" hangingPunct="1">
              <a:buFontTx/>
              <a:buNone/>
              <a:defRPr/>
            </a:pPr>
            <a:r>
              <a:rPr lang="en-US" sz="4000" dirty="0"/>
              <a:t>M x V ≡ P x Q</a:t>
            </a:r>
          </a:p>
          <a:p>
            <a:pPr>
              <a:buFontTx/>
              <a:buNone/>
              <a:defRPr/>
            </a:pPr>
            <a:r>
              <a:rPr lang="en-US" sz="2400" dirty="0"/>
              <a:t>*The average number of times a dollar is spent to buy final goods and services in a year.</a:t>
            </a:r>
          </a:p>
        </p:txBody>
      </p:sp>
      <p:sp>
        <p:nvSpPr>
          <p:cNvPr id="4098" name="Rectangle 2"/>
          <p:cNvSpPr>
            <a:spLocks noGrp="1" noChangeArrowheads="1"/>
          </p:cNvSpPr>
          <p:nvPr>
            <p:ph type="title"/>
          </p:nvPr>
        </p:nvSpPr>
        <p:spPr>
          <a:solidFill>
            <a:srgbClr val="DDDDDD"/>
          </a:solidFill>
          <a:ln>
            <a:solidFill>
              <a:schemeClr val="bg2"/>
            </a:solidFill>
          </a:ln>
        </p:spPr>
        <p:txBody>
          <a:bodyPr/>
          <a:lstStyle/>
          <a:p>
            <a:pPr eaLnBrk="1" hangingPunct="1"/>
            <a:r>
              <a:rPr lang="en-US" sz="3200">
                <a:solidFill>
                  <a:srgbClr val="034EBD"/>
                </a:solidFill>
              </a:rPr>
              <a:t>Money and the Price Level</a:t>
            </a:r>
            <a:br>
              <a:rPr lang="en-US" sz="3200">
                <a:solidFill>
                  <a:srgbClr val="034EBD"/>
                </a:solidFill>
              </a:rPr>
            </a:br>
            <a:r>
              <a:rPr lang="en-US" sz="3200">
                <a:solidFill>
                  <a:srgbClr val="034EBD"/>
                </a:solidFill>
              </a:rPr>
              <a:t>The Classical View</a:t>
            </a:r>
          </a:p>
        </p:txBody>
      </p:sp>
      <p:sp>
        <p:nvSpPr>
          <p:cNvPr id="6" name="Rounded Rectangle 5">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fade">
                                      <p:cBhvr>
                                        <p:cTn id="7" dur="2000"/>
                                        <p:tgtEl>
                                          <p:spTgt spid="337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3795">
                                            <p:txEl>
                                              <p:pRg st="1" end="1"/>
                                            </p:txEl>
                                          </p:spTgt>
                                        </p:tgtEl>
                                        <p:attrNameLst>
                                          <p:attrName>style.visibility</p:attrName>
                                        </p:attrNameLst>
                                      </p:cBhvr>
                                      <p:to>
                                        <p:strVal val="visible"/>
                                      </p:to>
                                    </p:set>
                                    <p:animEffect transition="in" filter="fade">
                                      <p:cBhvr>
                                        <p:cTn id="12" dur="2000"/>
                                        <p:tgtEl>
                                          <p:spTgt spid="33795">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3795">
                                            <p:txEl>
                                              <p:pRg st="3" end="3"/>
                                            </p:txEl>
                                          </p:spTgt>
                                        </p:tgtEl>
                                        <p:attrNameLst>
                                          <p:attrName>style.visibility</p:attrName>
                                        </p:attrNameLst>
                                      </p:cBhvr>
                                      <p:to>
                                        <p:strVal val="visible"/>
                                      </p:to>
                                    </p:set>
                                    <p:animEffect transition="in" filter="fade">
                                      <p:cBhvr>
                                        <p:cTn id="15" dur="2000"/>
                                        <p:tgtEl>
                                          <p:spTgt spid="33795">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33795">
                                            <p:txEl>
                                              <p:pRg st="2" end="2"/>
                                            </p:txEl>
                                          </p:spTgt>
                                        </p:tgtEl>
                                        <p:attrNameLst>
                                          <p:attrName>style.visibility</p:attrName>
                                        </p:attrNameLst>
                                      </p:cBhvr>
                                      <p:to>
                                        <p:strVal val="visible"/>
                                      </p:to>
                                    </p:set>
                                    <p:animEffect transition="in" filter="fade">
                                      <p:cBhvr>
                                        <p:cTn id="20" dur="2000"/>
                                        <p:tgtEl>
                                          <p:spTgt spid="337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p:cNvSpPr>
            <a:spLocks noGrp="1" noChangeArrowheads="1"/>
          </p:cNvSpPr>
          <p:nvPr>
            <p:ph idx="1"/>
          </p:nvPr>
        </p:nvSpPr>
        <p:spPr>
          <a:xfrm>
            <a:off x="4572000" y="1600200"/>
            <a:ext cx="4114800" cy="4525963"/>
          </a:xfrm>
        </p:spPr>
        <p:txBody>
          <a:bodyPr/>
          <a:lstStyle/>
          <a:p>
            <a:pPr eaLnBrk="1" hangingPunct="1">
              <a:buFont typeface="Wingdings" pitchFamily="2" charset="2"/>
              <a:buChar char="Ø"/>
            </a:pPr>
            <a:r>
              <a:rPr lang="en-US" sz="2800"/>
              <a:t>The short-run aggregate supply curve shifts leftward from SRAS1 to SRAS2.</a:t>
            </a:r>
          </a:p>
          <a:p>
            <a:pPr eaLnBrk="1" hangingPunct="1">
              <a:buFont typeface="Wingdings" pitchFamily="2" charset="2"/>
              <a:buChar char="Ø"/>
            </a:pPr>
            <a:r>
              <a:rPr lang="en-US" sz="2800"/>
              <a:t>As a result, the price level increases from P1 to P2; the economy moves from point 1 to point 2.</a:t>
            </a:r>
          </a:p>
          <a:p>
            <a:pPr eaLnBrk="1" hangingPunct="1">
              <a:buFontTx/>
              <a:buNone/>
            </a:pPr>
            <a:endParaRPr lang="en-US" sz="2800"/>
          </a:p>
        </p:txBody>
      </p:sp>
      <p:sp>
        <p:nvSpPr>
          <p:cNvPr id="31746" name="Rectangle 2"/>
          <p:cNvSpPr>
            <a:spLocks noGrp="1" noChangeArrowheads="1"/>
          </p:cNvSpPr>
          <p:nvPr>
            <p:ph type="title"/>
          </p:nvPr>
        </p:nvSpPr>
        <p:spPr>
          <a:solidFill>
            <a:srgbClr val="DDDDDD"/>
          </a:solidFill>
          <a:ln>
            <a:solidFill>
              <a:schemeClr val="bg2"/>
            </a:solidFill>
          </a:ln>
        </p:spPr>
        <p:txBody>
          <a:bodyPr>
            <a:normAutofit fontScale="90000"/>
          </a:bodyPr>
          <a:lstStyle/>
          <a:p>
            <a:pPr eaLnBrk="1" hangingPunct="1"/>
            <a:r>
              <a:rPr lang="en-US" sz="3600">
                <a:solidFill>
                  <a:srgbClr val="034EBD"/>
                </a:solidFill>
              </a:rPr>
              <a:t>One-Shot Inflation: Supply-Side</a:t>
            </a:r>
            <a:br>
              <a:rPr lang="en-US" sz="3600">
                <a:solidFill>
                  <a:srgbClr val="034EBD"/>
                </a:solidFill>
              </a:rPr>
            </a:br>
            <a:r>
              <a:rPr lang="en-US" sz="3600">
                <a:solidFill>
                  <a:srgbClr val="034EBD"/>
                </a:solidFill>
              </a:rPr>
              <a:t>Induced I</a:t>
            </a:r>
          </a:p>
        </p:txBody>
      </p:sp>
      <p:pic>
        <p:nvPicPr>
          <p:cNvPr id="3174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r="50970" b="4886"/>
          <a:stretch>
            <a:fillRect/>
          </a:stretch>
        </p:blipFill>
        <p:spPr bwMode="auto">
          <a:xfrm>
            <a:off x="609600" y="1600200"/>
            <a:ext cx="3690938" cy="4568825"/>
          </a:xfrm>
          <a:prstGeom prst="rect">
            <a:avLst/>
          </a:prstGeom>
          <a:noFill/>
          <a:ln w="31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7" name="Rounded Rectangle 6">
            <a:hlinkClick r:id="rId4" action="ppaction://hlinksldjump"/>
          </p:cNvPr>
          <p:cNvSpPr/>
          <p:nvPr/>
        </p:nvSpPr>
        <p:spPr bwMode="auto">
          <a:xfrm>
            <a:off x="7620000" y="61722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25146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animEffect transition="in" filter="fade">
                                      <p:cBhvr>
                                        <p:cTn id="7" dur="2000"/>
                                        <p:tgtEl>
                                          <p:spTgt spid="788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8851">
                                            <p:txEl>
                                              <p:pRg st="1" end="1"/>
                                            </p:txEl>
                                          </p:spTgt>
                                        </p:tgtEl>
                                        <p:attrNameLst>
                                          <p:attrName>style.visibility</p:attrName>
                                        </p:attrNameLst>
                                      </p:cBhvr>
                                      <p:to>
                                        <p:strVal val="visible"/>
                                      </p:to>
                                    </p:set>
                                    <p:animEffect transition="in" filter="fade">
                                      <p:cBhvr>
                                        <p:cTn id="12" dur="2000"/>
                                        <p:tgtEl>
                                          <p:spTgt spid="788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p:cNvSpPr>
            <a:spLocks noGrp="1" noChangeArrowheads="1"/>
          </p:cNvSpPr>
          <p:nvPr>
            <p:ph idx="1"/>
          </p:nvPr>
        </p:nvSpPr>
        <p:spPr>
          <a:xfrm>
            <a:off x="457200" y="1600200"/>
            <a:ext cx="4038600" cy="4525963"/>
          </a:xfrm>
        </p:spPr>
        <p:txBody>
          <a:bodyPr/>
          <a:lstStyle/>
          <a:p>
            <a:pPr eaLnBrk="1" hangingPunct="1">
              <a:lnSpc>
                <a:spcPct val="80000"/>
              </a:lnSpc>
              <a:buFont typeface="Wingdings" pitchFamily="2" charset="2"/>
              <a:buChar char="Ø"/>
            </a:pPr>
            <a:r>
              <a:rPr lang="en-US" sz="2000"/>
              <a:t>Because the Real GDP the economy produces (Q2) is less than Natural Real GDP, the unemployment rate that exists is greater than the natural unemployment rate.</a:t>
            </a:r>
          </a:p>
          <a:p>
            <a:pPr eaLnBrk="1" hangingPunct="1">
              <a:lnSpc>
                <a:spcPct val="80000"/>
              </a:lnSpc>
              <a:buFont typeface="Wingdings" pitchFamily="2" charset="2"/>
              <a:buChar char="Ø"/>
            </a:pPr>
            <a:r>
              <a:rPr lang="en-US" sz="2000"/>
              <a:t>Some economists argue that when this happens, wage rates will fall and the short-run aggregate supply curve will shift rightward from SRAS2 (back to SRAS1).</a:t>
            </a:r>
          </a:p>
          <a:p>
            <a:pPr eaLnBrk="1" hangingPunct="1">
              <a:lnSpc>
                <a:spcPct val="80000"/>
              </a:lnSpc>
              <a:buFont typeface="Wingdings" pitchFamily="2" charset="2"/>
              <a:buChar char="Ø"/>
            </a:pPr>
            <a:r>
              <a:rPr lang="en-US" sz="2000"/>
              <a:t>Long-run equilibrium is at point 1.</a:t>
            </a:r>
          </a:p>
          <a:p>
            <a:pPr eaLnBrk="1" hangingPunct="1">
              <a:lnSpc>
                <a:spcPct val="80000"/>
              </a:lnSpc>
              <a:buFontTx/>
              <a:buNone/>
            </a:pPr>
            <a:endParaRPr lang="en-US" sz="2000">
              <a:solidFill>
                <a:srgbClr val="000099"/>
              </a:solidFill>
            </a:endParaRPr>
          </a:p>
        </p:txBody>
      </p:sp>
      <p:sp>
        <p:nvSpPr>
          <p:cNvPr id="32770" name="Rectangle 2"/>
          <p:cNvSpPr>
            <a:spLocks noGrp="1" noChangeArrowheads="1"/>
          </p:cNvSpPr>
          <p:nvPr>
            <p:ph type="title"/>
          </p:nvPr>
        </p:nvSpPr>
        <p:spPr>
          <a:solidFill>
            <a:srgbClr val="DDDDDD"/>
          </a:solidFill>
          <a:ln>
            <a:solidFill>
              <a:schemeClr val="bg2"/>
            </a:solidFill>
          </a:ln>
        </p:spPr>
        <p:txBody>
          <a:bodyPr>
            <a:normAutofit fontScale="90000"/>
          </a:bodyPr>
          <a:lstStyle/>
          <a:p>
            <a:pPr eaLnBrk="1" hangingPunct="1"/>
            <a:r>
              <a:rPr lang="en-US" sz="3600">
                <a:solidFill>
                  <a:srgbClr val="034EBD"/>
                </a:solidFill>
              </a:rPr>
              <a:t>One-Shot Inflation: Supply-Side</a:t>
            </a:r>
            <a:br>
              <a:rPr lang="en-US" sz="3600">
                <a:solidFill>
                  <a:srgbClr val="034EBD"/>
                </a:solidFill>
              </a:rPr>
            </a:br>
            <a:r>
              <a:rPr lang="en-US" sz="3600">
                <a:solidFill>
                  <a:srgbClr val="034EBD"/>
                </a:solidFill>
              </a:rPr>
              <a:t>Induced II</a:t>
            </a:r>
          </a:p>
        </p:txBody>
      </p:sp>
      <p:pic>
        <p:nvPicPr>
          <p:cNvPr id="327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l="47850" b="3909"/>
          <a:stretch>
            <a:fillRect/>
          </a:stretch>
        </p:blipFill>
        <p:spPr bwMode="auto">
          <a:xfrm>
            <a:off x="4795838" y="1600200"/>
            <a:ext cx="3814762" cy="4489450"/>
          </a:xfrm>
          <a:prstGeom prst="rect">
            <a:avLst/>
          </a:prstGeom>
          <a:noFill/>
          <a:ln w="31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7" name="Rounded Rectangle 6">
            <a:hlinkClick r:id="rId4" action="ppaction://hlinksldjump"/>
          </p:cNvPr>
          <p:cNvSpPr/>
          <p:nvPr/>
        </p:nvSpPr>
        <p:spPr bwMode="auto">
          <a:xfrm>
            <a:off x="7620000" y="61722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25146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Effect transition="in" filter="fade">
                                      <p:cBhvr>
                                        <p:cTn id="7" dur="2000"/>
                                        <p:tgtEl>
                                          <p:spTgt spid="808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0899">
                                            <p:txEl>
                                              <p:pRg st="1" end="1"/>
                                            </p:txEl>
                                          </p:spTgt>
                                        </p:tgtEl>
                                        <p:attrNameLst>
                                          <p:attrName>style.visibility</p:attrName>
                                        </p:attrNameLst>
                                      </p:cBhvr>
                                      <p:to>
                                        <p:strVal val="visible"/>
                                      </p:to>
                                    </p:set>
                                    <p:animEffect transition="in" filter="fade">
                                      <p:cBhvr>
                                        <p:cTn id="12" dur="2000"/>
                                        <p:tgtEl>
                                          <p:spTgt spid="808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80899">
                                            <p:txEl>
                                              <p:pRg st="2" end="2"/>
                                            </p:txEl>
                                          </p:spTgt>
                                        </p:tgtEl>
                                        <p:attrNameLst>
                                          <p:attrName>style.visibility</p:attrName>
                                        </p:attrNameLst>
                                      </p:cBhvr>
                                      <p:to>
                                        <p:strVal val="visible"/>
                                      </p:to>
                                    </p:set>
                                    <p:animEffect transition="in" filter="fade">
                                      <p:cBhvr>
                                        <p:cTn id="17" dur="2000"/>
                                        <p:tgtEl>
                                          <p:spTgt spid="808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idx="1"/>
          </p:nvPr>
        </p:nvSpPr>
        <p:spPr/>
        <p:txBody>
          <a:bodyPr/>
          <a:lstStyle/>
          <a:p>
            <a:pPr eaLnBrk="1" hangingPunct="1">
              <a:buFontTx/>
              <a:buNone/>
            </a:pPr>
            <a:r>
              <a:rPr lang="en-US" b="1"/>
              <a:t>Continued Inflation</a:t>
            </a:r>
            <a:r>
              <a:rPr lang="en-US"/>
              <a:t> - A continued increase in the price level.</a:t>
            </a:r>
          </a:p>
        </p:txBody>
      </p:sp>
      <p:sp>
        <p:nvSpPr>
          <p:cNvPr id="33794" name="Rectangle 2"/>
          <p:cNvSpPr>
            <a:spLocks noGrp="1" noChangeArrowheads="1"/>
          </p:cNvSpPr>
          <p:nvPr>
            <p:ph type="title"/>
          </p:nvPr>
        </p:nvSpPr>
        <p:spPr>
          <a:solidFill>
            <a:srgbClr val="DDDDDD"/>
          </a:solidFill>
          <a:ln>
            <a:solidFill>
              <a:schemeClr val="bg2"/>
            </a:solidFill>
          </a:ln>
        </p:spPr>
        <p:txBody>
          <a:bodyPr>
            <a:normAutofit fontScale="90000"/>
          </a:bodyPr>
          <a:lstStyle/>
          <a:p>
            <a:pPr eaLnBrk="1" hangingPunct="1"/>
            <a:r>
              <a:rPr lang="en-US" sz="3600">
                <a:solidFill>
                  <a:srgbClr val="034EBD"/>
                </a:solidFill>
              </a:rPr>
              <a:t>Inflation</a:t>
            </a:r>
            <a:br>
              <a:rPr lang="en-US" sz="3600">
                <a:solidFill>
                  <a:srgbClr val="034EBD"/>
                </a:solidFill>
              </a:rPr>
            </a:br>
            <a:r>
              <a:rPr lang="en-US" sz="3600">
                <a:solidFill>
                  <a:srgbClr val="034EBD"/>
                </a:solidFill>
              </a:rPr>
              <a:t>Increase in the Price Level II</a:t>
            </a:r>
          </a:p>
        </p:txBody>
      </p:sp>
      <p:pic>
        <p:nvPicPr>
          <p:cNvPr id="8294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2895600"/>
            <a:ext cx="3048000" cy="2924175"/>
          </a:xfrm>
          <a:prstGeom prst="rect">
            <a:avLst/>
          </a:prstGeom>
          <a:noFill/>
          <a:ln w="31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7" name="Rounded Rectangle 6">
            <a:hlinkClick r:id="rId4"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82949"/>
                                        </p:tgtEl>
                                        <p:attrNameLst>
                                          <p:attrName>style.visibility</p:attrName>
                                        </p:attrNameLst>
                                      </p:cBhvr>
                                      <p:to>
                                        <p:strVal val="visible"/>
                                      </p:to>
                                    </p:set>
                                    <p:animEffect transition="in" filter="wipe(up)">
                                      <p:cBhvr>
                                        <p:cTn id="7" dur="3000"/>
                                        <p:tgtEl>
                                          <p:spTgt spid="829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p:cNvSpPr>
            <a:spLocks noGrp="1" noChangeArrowheads="1"/>
          </p:cNvSpPr>
          <p:nvPr>
            <p:ph idx="1"/>
          </p:nvPr>
        </p:nvSpPr>
        <p:spPr>
          <a:xfrm>
            <a:off x="228600" y="1828800"/>
            <a:ext cx="4724400" cy="4525963"/>
          </a:xfrm>
        </p:spPr>
        <p:txBody>
          <a:bodyPr/>
          <a:lstStyle/>
          <a:p>
            <a:pPr eaLnBrk="1" hangingPunct="1">
              <a:lnSpc>
                <a:spcPct val="80000"/>
              </a:lnSpc>
              <a:buFont typeface="Wingdings" pitchFamily="2" charset="2"/>
              <a:buChar char="Ø"/>
            </a:pPr>
            <a:r>
              <a:rPr lang="en-US" sz="2800"/>
              <a:t>The aggregate demand curve shifts rightward from AD</a:t>
            </a:r>
            <a:r>
              <a:rPr lang="en-US" sz="2800" baseline="-25000"/>
              <a:t>1</a:t>
            </a:r>
            <a:r>
              <a:rPr lang="en-US" sz="2800"/>
              <a:t> to AD</a:t>
            </a:r>
            <a:r>
              <a:rPr lang="en-US" sz="2800" baseline="-25000"/>
              <a:t>2</a:t>
            </a:r>
            <a:r>
              <a:rPr lang="en-US" sz="2800"/>
              <a:t>.</a:t>
            </a:r>
          </a:p>
          <a:p>
            <a:pPr eaLnBrk="1" hangingPunct="1">
              <a:lnSpc>
                <a:spcPct val="80000"/>
              </a:lnSpc>
              <a:buFont typeface="Wingdings" pitchFamily="2" charset="2"/>
              <a:buChar char="Ø"/>
            </a:pPr>
            <a:r>
              <a:rPr lang="en-US" sz="2800"/>
              <a:t> The economy initially moves from point 1to point 2 and finally to point 3.</a:t>
            </a:r>
          </a:p>
          <a:p>
            <a:pPr eaLnBrk="1" hangingPunct="1">
              <a:lnSpc>
                <a:spcPct val="80000"/>
              </a:lnSpc>
              <a:buFont typeface="Wingdings" pitchFamily="2" charset="2"/>
              <a:buChar char="Ø"/>
            </a:pPr>
            <a:r>
              <a:rPr lang="en-US" sz="2800"/>
              <a:t>Continued increases in the price level are brought about through continued increases in aggregate demand.</a:t>
            </a:r>
          </a:p>
          <a:p>
            <a:pPr eaLnBrk="1" hangingPunct="1">
              <a:lnSpc>
                <a:spcPct val="80000"/>
              </a:lnSpc>
              <a:buFontTx/>
              <a:buNone/>
            </a:pPr>
            <a:endParaRPr lang="en-US" sz="2800"/>
          </a:p>
        </p:txBody>
      </p:sp>
      <p:sp>
        <p:nvSpPr>
          <p:cNvPr id="34818" name="Rectangle 2"/>
          <p:cNvSpPr>
            <a:spLocks noGrp="1" noChangeArrowheads="1"/>
          </p:cNvSpPr>
          <p:nvPr>
            <p:ph type="title"/>
          </p:nvPr>
        </p:nvSpPr>
        <p:spPr>
          <a:solidFill>
            <a:srgbClr val="DDDDDD"/>
          </a:solidFill>
          <a:ln>
            <a:solidFill>
              <a:schemeClr val="bg2"/>
            </a:solidFill>
          </a:ln>
        </p:spPr>
        <p:txBody>
          <a:bodyPr>
            <a:normAutofit fontScale="90000"/>
          </a:bodyPr>
          <a:lstStyle/>
          <a:p>
            <a:pPr eaLnBrk="1" hangingPunct="1"/>
            <a:r>
              <a:rPr lang="en-US" sz="3600">
                <a:solidFill>
                  <a:srgbClr val="034EBD"/>
                </a:solidFill>
              </a:rPr>
              <a:t>Continuous Inflation I</a:t>
            </a:r>
            <a:br>
              <a:rPr lang="en-US" sz="3600">
                <a:solidFill>
                  <a:srgbClr val="034EBD"/>
                </a:solidFill>
              </a:rPr>
            </a:br>
            <a:r>
              <a:rPr lang="en-US" sz="3600">
                <a:solidFill>
                  <a:srgbClr val="034EBD"/>
                </a:solidFill>
              </a:rPr>
              <a:t>Begins with Shift in AD</a:t>
            </a:r>
          </a:p>
        </p:txBody>
      </p:sp>
      <p:pic>
        <p:nvPicPr>
          <p:cNvPr id="3482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r="51738" b="4251"/>
          <a:stretch>
            <a:fillRect/>
          </a:stretch>
        </p:blipFill>
        <p:spPr bwMode="auto">
          <a:xfrm>
            <a:off x="5181600" y="1524000"/>
            <a:ext cx="3341688" cy="4556125"/>
          </a:xfrm>
          <a:prstGeom prst="rect">
            <a:avLst/>
          </a:prstGeom>
          <a:noFill/>
          <a:ln w="31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7" name="Rounded Rectangle 6">
            <a:hlinkClick r:id="rId4" action="ppaction://hlinksldjump"/>
          </p:cNvPr>
          <p:cNvSpPr/>
          <p:nvPr/>
        </p:nvSpPr>
        <p:spPr bwMode="auto">
          <a:xfrm>
            <a:off x="7620000" y="61722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25146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Effect transition="in" filter="fade">
                                      <p:cBhvr>
                                        <p:cTn id="7" dur="2000"/>
                                        <p:tgtEl>
                                          <p:spTgt spid="727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2707">
                                            <p:txEl>
                                              <p:pRg st="1" end="1"/>
                                            </p:txEl>
                                          </p:spTgt>
                                        </p:tgtEl>
                                        <p:attrNameLst>
                                          <p:attrName>style.visibility</p:attrName>
                                        </p:attrNameLst>
                                      </p:cBhvr>
                                      <p:to>
                                        <p:strVal val="visible"/>
                                      </p:to>
                                    </p:set>
                                    <p:animEffect transition="in" filter="fade">
                                      <p:cBhvr>
                                        <p:cTn id="12" dur="2000"/>
                                        <p:tgtEl>
                                          <p:spTgt spid="727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72707">
                                            <p:txEl>
                                              <p:pRg st="2" end="2"/>
                                            </p:txEl>
                                          </p:spTgt>
                                        </p:tgtEl>
                                        <p:attrNameLst>
                                          <p:attrName>style.visibility</p:attrName>
                                        </p:attrNameLst>
                                      </p:cBhvr>
                                      <p:to>
                                        <p:strVal val="visible"/>
                                      </p:to>
                                    </p:set>
                                    <p:animEffect transition="in" filter="fade">
                                      <p:cBhvr>
                                        <p:cTn id="17" dur="2000"/>
                                        <p:tgtEl>
                                          <p:spTgt spid="727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Grp="1" noChangeArrowheads="1"/>
          </p:cNvSpPr>
          <p:nvPr>
            <p:ph idx="1"/>
          </p:nvPr>
        </p:nvSpPr>
        <p:spPr>
          <a:xfrm>
            <a:off x="228600" y="1600200"/>
            <a:ext cx="4343400" cy="4525963"/>
          </a:xfrm>
        </p:spPr>
        <p:txBody>
          <a:bodyPr>
            <a:normAutofit lnSpcReduction="10000"/>
          </a:bodyPr>
          <a:lstStyle/>
          <a:p>
            <a:pPr eaLnBrk="1" hangingPunct="1">
              <a:lnSpc>
                <a:spcPct val="80000"/>
              </a:lnSpc>
              <a:buFont typeface="Wingdings" pitchFamily="2" charset="2"/>
              <a:buChar char="Ø"/>
            </a:pPr>
            <a:r>
              <a:rPr lang="en-US" sz="2400"/>
              <a:t>The short-run aggregate supply curve shifts leftward from SRAS1 to SRAS2. </a:t>
            </a:r>
          </a:p>
          <a:p>
            <a:pPr eaLnBrk="1" hangingPunct="1">
              <a:lnSpc>
                <a:spcPct val="80000"/>
              </a:lnSpc>
              <a:buFont typeface="Wingdings" pitchFamily="2" charset="2"/>
              <a:buChar char="Ø"/>
            </a:pPr>
            <a:r>
              <a:rPr lang="en-US" sz="2400"/>
              <a:t>The economy initially moves from point 1 to point 2.</a:t>
            </a:r>
          </a:p>
          <a:p>
            <a:pPr eaLnBrk="1" hangingPunct="1">
              <a:lnSpc>
                <a:spcPct val="80000"/>
              </a:lnSpc>
              <a:buFont typeface="Wingdings" pitchFamily="2" charset="2"/>
              <a:buChar char="Ø"/>
            </a:pPr>
            <a:r>
              <a:rPr lang="en-US" sz="2400"/>
              <a:t>The economy will return to point 1 unless there is an increase in aggregate demand.</a:t>
            </a:r>
          </a:p>
          <a:p>
            <a:pPr eaLnBrk="1" hangingPunct="1">
              <a:lnSpc>
                <a:spcPct val="80000"/>
              </a:lnSpc>
              <a:buFont typeface="Wingdings" pitchFamily="2" charset="2"/>
              <a:buChar char="Ø"/>
            </a:pPr>
            <a:r>
              <a:rPr lang="en-US" sz="2400"/>
              <a:t>We see here that continued increases in the price level are brought about through continued increases in aggregate demand.</a:t>
            </a:r>
          </a:p>
          <a:p>
            <a:pPr eaLnBrk="1" hangingPunct="1">
              <a:lnSpc>
                <a:spcPct val="80000"/>
              </a:lnSpc>
              <a:buFontTx/>
              <a:buNone/>
            </a:pPr>
            <a:endParaRPr lang="en-US" sz="2400"/>
          </a:p>
        </p:txBody>
      </p:sp>
      <p:sp>
        <p:nvSpPr>
          <p:cNvPr id="35842" name="Rectangle 2"/>
          <p:cNvSpPr>
            <a:spLocks noGrp="1" noChangeArrowheads="1"/>
          </p:cNvSpPr>
          <p:nvPr>
            <p:ph type="title"/>
          </p:nvPr>
        </p:nvSpPr>
        <p:spPr>
          <a:solidFill>
            <a:srgbClr val="DDDDDD"/>
          </a:solidFill>
          <a:ln>
            <a:solidFill>
              <a:schemeClr val="bg2"/>
            </a:solidFill>
          </a:ln>
        </p:spPr>
        <p:txBody>
          <a:bodyPr/>
          <a:lstStyle/>
          <a:p>
            <a:pPr eaLnBrk="1" hangingPunct="1"/>
            <a:r>
              <a:rPr lang="en-US">
                <a:solidFill>
                  <a:srgbClr val="034EBD"/>
                </a:solidFill>
              </a:rPr>
              <a:t>Continuous Inflation II</a:t>
            </a:r>
          </a:p>
        </p:txBody>
      </p:sp>
      <p:pic>
        <p:nvPicPr>
          <p:cNvPr id="3584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l="52573" b="4251"/>
          <a:stretch>
            <a:fillRect/>
          </a:stretch>
        </p:blipFill>
        <p:spPr bwMode="auto">
          <a:xfrm>
            <a:off x="5257800" y="1447800"/>
            <a:ext cx="3343275" cy="4637088"/>
          </a:xfrm>
          <a:prstGeom prst="rect">
            <a:avLst/>
          </a:prstGeom>
          <a:noFill/>
          <a:ln w="31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7" name="Rounded Rectangle 6">
            <a:hlinkClick r:id="rId4" action="ppaction://hlinksldjump"/>
          </p:cNvPr>
          <p:cNvSpPr/>
          <p:nvPr/>
        </p:nvSpPr>
        <p:spPr bwMode="auto">
          <a:xfrm>
            <a:off x="7620000" y="62484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2514600" y="64008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Effect transition="in" filter="fade">
                                      <p:cBhvr>
                                        <p:cTn id="7" dur="2000"/>
                                        <p:tgtEl>
                                          <p:spTgt spid="849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4995">
                                            <p:txEl>
                                              <p:pRg st="1" end="1"/>
                                            </p:txEl>
                                          </p:spTgt>
                                        </p:tgtEl>
                                        <p:attrNameLst>
                                          <p:attrName>style.visibility</p:attrName>
                                        </p:attrNameLst>
                                      </p:cBhvr>
                                      <p:to>
                                        <p:strVal val="visible"/>
                                      </p:to>
                                    </p:set>
                                    <p:animEffect transition="in" filter="fade">
                                      <p:cBhvr>
                                        <p:cTn id="12" dur="2000"/>
                                        <p:tgtEl>
                                          <p:spTgt spid="849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84995">
                                            <p:txEl>
                                              <p:pRg st="2" end="2"/>
                                            </p:txEl>
                                          </p:spTgt>
                                        </p:tgtEl>
                                        <p:attrNameLst>
                                          <p:attrName>style.visibility</p:attrName>
                                        </p:attrNameLst>
                                      </p:cBhvr>
                                      <p:to>
                                        <p:strVal val="visible"/>
                                      </p:to>
                                    </p:set>
                                    <p:animEffect transition="in" filter="fade">
                                      <p:cBhvr>
                                        <p:cTn id="17" dur="2000"/>
                                        <p:tgtEl>
                                          <p:spTgt spid="849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84995">
                                            <p:txEl>
                                              <p:pRg st="3" end="3"/>
                                            </p:txEl>
                                          </p:spTgt>
                                        </p:tgtEl>
                                        <p:attrNameLst>
                                          <p:attrName>style.visibility</p:attrName>
                                        </p:attrNameLst>
                                      </p:cBhvr>
                                      <p:to>
                                        <p:strVal val="visible"/>
                                      </p:to>
                                    </p:set>
                                    <p:animEffect transition="in" filter="fade">
                                      <p:cBhvr>
                                        <p:cTn id="22" dur="2000"/>
                                        <p:tgtEl>
                                          <p:spTgt spid="849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Grp="1" noChangeArrowheads="1"/>
          </p:cNvSpPr>
          <p:nvPr>
            <p:ph idx="1"/>
          </p:nvPr>
        </p:nvSpPr>
        <p:spPr/>
        <p:txBody>
          <a:bodyPr/>
          <a:lstStyle/>
          <a:p>
            <a:pPr marL="609600" indent="-609600" eaLnBrk="1" hangingPunct="1">
              <a:lnSpc>
                <a:spcPct val="90000"/>
              </a:lnSpc>
              <a:buFontTx/>
              <a:buNone/>
            </a:pPr>
            <a:r>
              <a:rPr lang="en-US" sz="2800" b="1"/>
              <a:t>1</a:t>
            </a:r>
            <a:r>
              <a:rPr lang="en-US" sz="2800"/>
              <a:t>.   </a:t>
            </a:r>
            <a:r>
              <a:rPr lang="en-US" sz="2800" b="1"/>
              <a:t>Can continued declines in SRAS cause continued inflation? </a:t>
            </a:r>
          </a:p>
          <a:p>
            <a:pPr marL="609600" indent="-609600" eaLnBrk="1" hangingPunct="1">
              <a:lnSpc>
                <a:spcPct val="90000"/>
              </a:lnSpc>
              <a:buFontTx/>
              <a:buNone/>
            </a:pPr>
            <a:r>
              <a:rPr lang="en-US" sz="2800"/>
              <a:t>	Not likely as it is not supported by recent history, and, wages are not likely to increase as demand for labor decreases.</a:t>
            </a:r>
          </a:p>
          <a:p>
            <a:pPr marL="609600" indent="-609600" eaLnBrk="1" hangingPunct="1">
              <a:lnSpc>
                <a:spcPct val="90000"/>
              </a:lnSpc>
              <a:buFontTx/>
              <a:buNone/>
            </a:pPr>
            <a:endParaRPr lang="en-US" sz="2800"/>
          </a:p>
          <a:p>
            <a:pPr marL="609600" indent="-609600" eaLnBrk="1" hangingPunct="1">
              <a:lnSpc>
                <a:spcPct val="90000"/>
              </a:lnSpc>
              <a:buFontTx/>
              <a:buNone/>
            </a:pPr>
            <a:r>
              <a:rPr lang="en-US" sz="2800" b="1"/>
              <a:t>2.   What causes continued increases in aggregate demand? </a:t>
            </a:r>
          </a:p>
          <a:p>
            <a:pPr marL="609600" indent="-609600" eaLnBrk="1" hangingPunct="1">
              <a:lnSpc>
                <a:spcPct val="90000"/>
              </a:lnSpc>
              <a:buFontTx/>
              <a:buNone/>
            </a:pPr>
            <a:r>
              <a:rPr lang="en-US" sz="2800"/>
              <a:t>	Continued </a:t>
            </a:r>
            <a:r>
              <a:rPr lang="en-US" sz="2800" b="1" i="1">
                <a:latin typeface="Times New Roman" pitchFamily="18" charset="0"/>
                <a:cs typeface="Times New Roman" pitchFamily="18" charset="0"/>
              </a:rPr>
              <a:t>↑</a:t>
            </a:r>
            <a:r>
              <a:rPr lang="en-US" sz="2800"/>
              <a:t> in M </a:t>
            </a:r>
            <a:r>
              <a:rPr lang="en-US" sz="2800">
                <a:latin typeface="Times New Roman" pitchFamily="18" charset="0"/>
                <a:cs typeface="Times New Roman" pitchFamily="18" charset="0"/>
              </a:rPr>
              <a:t>→ </a:t>
            </a:r>
            <a:r>
              <a:rPr lang="en-US" sz="2800"/>
              <a:t>Continued </a:t>
            </a:r>
            <a:r>
              <a:rPr lang="en-US" sz="2800">
                <a:latin typeface="Times New Roman" pitchFamily="18" charset="0"/>
                <a:cs typeface="Times New Roman" pitchFamily="18" charset="0"/>
              </a:rPr>
              <a:t>↑</a:t>
            </a:r>
            <a:r>
              <a:rPr lang="en-US" sz="2800"/>
              <a:t> in AD </a:t>
            </a:r>
            <a:r>
              <a:rPr lang="en-US" sz="2800">
                <a:latin typeface="Times New Roman" pitchFamily="18" charset="0"/>
                <a:cs typeface="Times New Roman" pitchFamily="18" charset="0"/>
              </a:rPr>
              <a:t>→</a:t>
            </a:r>
            <a:r>
              <a:rPr lang="en-US" sz="2800"/>
              <a:t> Continued inflation</a:t>
            </a:r>
          </a:p>
          <a:p>
            <a:pPr marL="609600" indent="-609600" eaLnBrk="1" hangingPunct="1">
              <a:lnSpc>
                <a:spcPct val="90000"/>
              </a:lnSpc>
              <a:buFontTx/>
              <a:buNone/>
            </a:pPr>
            <a:endParaRPr lang="en-US" sz="2400"/>
          </a:p>
          <a:p>
            <a:pPr marL="609600" indent="-609600" eaLnBrk="1" hangingPunct="1">
              <a:lnSpc>
                <a:spcPct val="90000"/>
              </a:lnSpc>
              <a:buFontTx/>
              <a:buNone/>
            </a:pPr>
            <a:endParaRPr lang="en-US" sz="2400"/>
          </a:p>
        </p:txBody>
      </p:sp>
      <p:sp>
        <p:nvSpPr>
          <p:cNvPr id="36866" name="Rectangle 2"/>
          <p:cNvSpPr>
            <a:spLocks noGrp="1" noChangeArrowheads="1"/>
          </p:cNvSpPr>
          <p:nvPr>
            <p:ph type="title"/>
          </p:nvPr>
        </p:nvSpPr>
        <p:spPr>
          <a:solidFill>
            <a:srgbClr val="DDDDDD"/>
          </a:solidFill>
          <a:ln>
            <a:solidFill>
              <a:schemeClr val="bg2"/>
            </a:solidFill>
          </a:ln>
        </p:spPr>
        <p:txBody>
          <a:bodyPr/>
          <a:lstStyle/>
          <a:p>
            <a:pPr eaLnBrk="1" hangingPunct="1"/>
            <a:r>
              <a:rPr lang="en-US">
                <a:solidFill>
                  <a:srgbClr val="034EBD"/>
                </a:solidFill>
              </a:rPr>
              <a:t>2 Inflation Questions</a:t>
            </a:r>
          </a:p>
        </p:txBody>
      </p:sp>
      <p:sp>
        <p:nvSpPr>
          <p:cNvPr id="6" name="Rounded Rectangle 5">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Effect transition="in" filter="fade">
                                      <p:cBhvr>
                                        <p:cTn id="7" dur="2000"/>
                                        <p:tgtEl>
                                          <p:spTgt spid="890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9091">
                                            <p:txEl>
                                              <p:pRg st="1" end="1"/>
                                            </p:txEl>
                                          </p:spTgt>
                                        </p:tgtEl>
                                        <p:attrNameLst>
                                          <p:attrName>style.visibility</p:attrName>
                                        </p:attrNameLst>
                                      </p:cBhvr>
                                      <p:to>
                                        <p:strVal val="visible"/>
                                      </p:to>
                                    </p:set>
                                    <p:animEffect transition="in" filter="fade">
                                      <p:cBhvr>
                                        <p:cTn id="12" dur="2000"/>
                                        <p:tgtEl>
                                          <p:spTgt spid="890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89091">
                                            <p:txEl>
                                              <p:pRg st="3" end="3"/>
                                            </p:txEl>
                                          </p:spTgt>
                                        </p:tgtEl>
                                        <p:attrNameLst>
                                          <p:attrName>style.visibility</p:attrName>
                                        </p:attrNameLst>
                                      </p:cBhvr>
                                      <p:to>
                                        <p:strVal val="visible"/>
                                      </p:to>
                                    </p:set>
                                    <p:animEffect transition="in" filter="fade">
                                      <p:cBhvr>
                                        <p:cTn id="17" dur="2000"/>
                                        <p:tgtEl>
                                          <p:spTgt spid="8909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89091">
                                            <p:txEl>
                                              <p:pRg st="4" end="4"/>
                                            </p:txEl>
                                          </p:spTgt>
                                        </p:tgtEl>
                                        <p:attrNameLst>
                                          <p:attrName>style.visibility</p:attrName>
                                        </p:attrNameLst>
                                      </p:cBhvr>
                                      <p:to>
                                        <p:strVal val="visible"/>
                                      </p:to>
                                    </p:set>
                                    <p:animEffect transition="in" filter="fade">
                                      <p:cBhvr>
                                        <p:cTn id="22" dur="2000"/>
                                        <p:tgtEl>
                                          <p:spTgt spid="890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7043" name="Rectangle 3"/>
          <p:cNvSpPr>
            <a:spLocks noGrp="1" noChangeArrowheads="1"/>
          </p:cNvSpPr>
          <p:nvPr>
            <p:ph idx="1"/>
          </p:nvPr>
        </p:nvSpPr>
        <p:spPr/>
        <p:txBody>
          <a:bodyPr>
            <a:normAutofit/>
          </a:bodyPr>
          <a:lstStyle/>
          <a:p>
            <a:pPr>
              <a:buFontTx/>
              <a:buNone/>
              <a:defRPr/>
            </a:pPr>
            <a:r>
              <a:rPr lang="en-US" sz="2800" b="1" dirty="0"/>
              <a:t>1. The prices of houses, cars, and television sets have increased. Has there been inflation?</a:t>
            </a:r>
            <a:r>
              <a:rPr lang="en-US" sz="2800" dirty="0"/>
              <a:t> </a:t>
            </a:r>
          </a:p>
          <a:p>
            <a:pPr>
              <a:buFontTx/>
              <a:buNone/>
              <a:defRPr/>
            </a:pPr>
            <a:r>
              <a:rPr lang="en-US" dirty="0"/>
              <a:t>	</a:t>
            </a:r>
            <a:r>
              <a:rPr lang="en-US" sz="2000" dirty="0"/>
              <a:t>We cannot answer this question based on the information given. We know only that three prices have gone up; we don’t know if other prices (in the economy) have gone up, if other prices have gone down, or if some have gone up and others have gone down. To determine whether inflation has occurred, we have to know what has happened to the price level, not simply to three prices.</a:t>
            </a:r>
          </a:p>
          <a:p>
            <a:pPr marL="514350" indent="-514350" eaLnBrk="1" hangingPunct="1">
              <a:buFontTx/>
              <a:buAutoNum type="arabicPeriod"/>
              <a:defRPr/>
            </a:pPr>
            <a:endParaRPr lang="en-US" b="1" dirty="0">
              <a:solidFill>
                <a:srgbClr val="000099"/>
              </a:solidFill>
            </a:endParaRPr>
          </a:p>
          <a:p>
            <a:pPr marL="514350" indent="-514350" eaLnBrk="1" hangingPunct="1">
              <a:buFontTx/>
              <a:buAutoNum type="arabicPeriod"/>
              <a:defRPr/>
            </a:pPr>
            <a:endParaRPr lang="en-US" b="1" dirty="0"/>
          </a:p>
          <a:p>
            <a:pPr eaLnBrk="1" hangingPunct="1">
              <a:buFontTx/>
              <a:buNone/>
              <a:defRPr/>
            </a:pPr>
            <a:endParaRPr lang="en-US" dirty="0"/>
          </a:p>
        </p:txBody>
      </p:sp>
      <p:sp>
        <p:nvSpPr>
          <p:cNvPr id="37890" name="Rectangle 2"/>
          <p:cNvSpPr>
            <a:spLocks noGrp="1" noChangeArrowheads="1"/>
          </p:cNvSpPr>
          <p:nvPr>
            <p:ph type="title"/>
          </p:nvPr>
        </p:nvSpPr>
        <p:spPr>
          <a:solidFill>
            <a:srgbClr val="DDDDDD"/>
          </a:solidFill>
          <a:ln>
            <a:solidFill>
              <a:schemeClr val="bg2"/>
            </a:solidFill>
          </a:ln>
        </p:spPr>
        <p:txBody>
          <a:bodyPr/>
          <a:lstStyle/>
          <a:p>
            <a:pPr eaLnBrk="1" hangingPunct="1"/>
            <a:r>
              <a:rPr lang="en-US">
                <a:solidFill>
                  <a:srgbClr val="034EBD"/>
                </a:solidFill>
              </a:rPr>
              <a:t>Self-test</a:t>
            </a:r>
          </a:p>
        </p:txBody>
      </p:sp>
      <p:sp>
        <p:nvSpPr>
          <p:cNvPr id="6" name="Rounded Rectangle 5">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animEffect transition="in" filter="fade">
                                      <p:cBhvr>
                                        <p:cTn id="7" dur="2000"/>
                                        <p:tgtEl>
                                          <p:spTgt spid="870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7043">
                                            <p:txEl>
                                              <p:pRg st="1" end="1"/>
                                            </p:txEl>
                                          </p:spTgt>
                                        </p:tgtEl>
                                        <p:attrNameLst>
                                          <p:attrName>style.visibility</p:attrName>
                                        </p:attrNameLst>
                                      </p:cBhvr>
                                      <p:to>
                                        <p:strVal val="visible"/>
                                      </p:to>
                                    </p:set>
                                    <p:animEffect transition="in" filter="fade">
                                      <p:cBhvr>
                                        <p:cTn id="12" dur="2000"/>
                                        <p:tgtEl>
                                          <p:spTgt spid="870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1315" name="Rectangle 3"/>
          <p:cNvSpPr>
            <a:spLocks noGrp="1" noChangeArrowheads="1"/>
          </p:cNvSpPr>
          <p:nvPr>
            <p:ph idx="1"/>
          </p:nvPr>
        </p:nvSpPr>
        <p:spPr/>
        <p:txBody>
          <a:bodyPr>
            <a:normAutofit/>
          </a:bodyPr>
          <a:lstStyle/>
          <a:p>
            <a:pPr eaLnBrk="1" hangingPunct="1">
              <a:buFontTx/>
              <a:buNone/>
              <a:defRPr/>
            </a:pPr>
            <a:r>
              <a:rPr lang="en-US" sz="2800" b="1" dirty="0"/>
              <a:t>2. Is continued inflation likely to be supply-side induced? Explain your answer.</a:t>
            </a:r>
          </a:p>
          <a:p>
            <a:pPr>
              <a:buFontTx/>
              <a:buNone/>
              <a:defRPr/>
            </a:pPr>
            <a:r>
              <a:rPr lang="en-US" dirty="0"/>
              <a:t>	</a:t>
            </a:r>
            <a:r>
              <a:rPr lang="en-US" sz="2000" dirty="0"/>
              <a:t>No. For continued inflation (continued increases in the price level) to be the result of continued decreases in </a:t>
            </a:r>
            <a:r>
              <a:rPr lang="en-US" sz="2000" i="1" dirty="0"/>
              <a:t>SRAS, </a:t>
            </a:r>
            <a:r>
              <a:rPr lang="en-US" sz="2000" dirty="0"/>
              <a:t>workers would have to continually ask for and receive higher wages while output was dropping and the unemployment rate rising. This set of conditions is not likely.</a:t>
            </a:r>
          </a:p>
          <a:p>
            <a:pPr eaLnBrk="1" hangingPunct="1">
              <a:buFontTx/>
              <a:buNone/>
              <a:defRPr/>
            </a:pPr>
            <a:endParaRPr lang="en-US" dirty="0"/>
          </a:p>
        </p:txBody>
      </p:sp>
      <p:sp>
        <p:nvSpPr>
          <p:cNvPr id="38914" name="Rectangle 2"/>
          <p:cNvSpPr>
            <a:spLocks noGrp="1" noChangeArrowheads="1"/>
          </p:cNvSpPr>
          <p:nvPr>
            <p:ph type="title"/>
          </p:nvPr>
        </p:nvSpPr>
        <p:spPr>
          <a:solidFill>
            <a:srgbClr val="DDDDDD"/>
          </a:solidFill>
          <a:ln>
            <a:solidFill>
              <a:schemeClr val="bg2"/>
            </a:solidFill>
          </a:ln>
        </p:spPr>
        <p:txBody>
          <a:bodyPr/>
          <a:lstStyle/>
          <a:p>
            <a:pPr eaLnBrk="1" hangingPunct="1"/>
            <a:r>
              <a:rPr lang="en-US">
                <a:solidFill>
                  <a:srgbClr val="034EBD"/>
                </a:solidFill>
              </a:rPr>
              <a:t>Self-test</a:t>
            </a:r>
          </a:p>
        </p:txBody>
      </p:sp>
      <p:sp>
        <p:nvSpPr>
          <p:cNvPr id="6" name="Rounded Rectangle 5">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41315">
                                            <p:txEl>
                                              <p:pRg st="0" end="0"/>
                                            </p:txEl>
                                          </p:spTgt>
                                        </p:tgtEl>
                                        <p:attrNameLst>
                                          <p:attrName>style.visibility</p:attrName>
                                        </p:attrNameLst>
                                      </p:cBhvr>
                                      <p:to>
                                        <p:strVal val="visible"/>
                                      </p:to>
                                    </p:set>
                                    <p:animEffect transition="in" filter="fade">
                                      <p:cBhvr>
                                        <p:cTn id="7" dur="2000"/>
                                        <p:tgtEl>
                                          <p:spTgt spid="1413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41315">
                                            <p:txEl>
                                              <p:pRg st="1" end="1"/>
                                            </p:txEl>
                                          </p:spTgt>
                                        </p:tgtEl>
                                        <p:attrNameLst>
                                          <p:attrName>style.visibility</p:attrName>
                                        </p:attrNameLst>
                                      </p:cBhvr>
                                      <p:to>
                                        <p:strVal val="visible"/>
                                      </p:to>
                                    </p:set>
                                    <p:animEffect transition="in" filter="fade">
                                      <p:cBhvr>
                                        <p:cTn id="12" dur="2000"/>
                                        <p:tgtEl>
                                          <p:spTgt spid="1413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9267" name="Rectangle 3"/>
          <p:cNvSpPr>
            <a:spLocks noGrp="1" noChangeArrowheads="1"/>
          </p:cNvSpPr>
          <p:nvPr>
            <p:ph idx="1"/>
          </p:nvPr>
        </p:nvSpPr>
        <p:spPr/>
        <p:txBody>
          <a:bodyPr/>
          <a:lstStyle/>
          <a:p>
            <a:pPr eaLnBrk="1" hangingPunct="1">
              <a:buFontTx/>
              <a:buNone/>
            </a:pPr>
            <a:r>
              <a:rPr lang="en-US" sz="2800" b="1" dirty="0"/>
              <a:t>3. What type of inflation is Milton Friedman referring to when he says that “inflation is always and everywhere a monetary phenomenon”?</a:t>
            </a:r>
          </a:p>
          <a:p>
            <a:pPr eaLnBrk="1" hangingPunct="1">
              <a:buFontTx/>
              <a:buNone/>
            </a:pPr>
            <a:r>
              <a:rPr lang="en-US" sz="2000" dirty="0"/>
              <a:t>	Continued inflation.</a:t>
            </a:r>
          </a:p>
          <a:p>
            <a:pPr eaLnBrk="1" hangingPunct="1">
              <a:buFontTx/>
              <a:buNone/>
            </a:pPr>
            <a:endParaRPr lang="en-US" b="1" dirty="0"/>
          </a:p>
          <a:p>
            <a:pPr eaLnBrk="1" hangingPunct="1">
              <a:buFontTx/>
              <a:buNone/>
            </a:pPr>
            <a:endParaRPr lang="en-US" b="1" dirty="0"/>
          </a:p>
          <a:p>
            <a:pPr eaLnBrk="1" hangingPunct="1">
              <a:buFontTx/>
              <a:buNone/>
            </a:pPr>
            <a:endParaRPr lang="en-US" dirty="0"/>
          </a:p>
        </p:txBody>
      </p:sp>
      <p:sp>
        <p:nvSpPr>
          <p:cNvPr id="39938" name="Rectangle 2"/>
          <p:cNvSpPr>
            <a:spLocks noGrp="1" noChangeArrowheads="1"/>
          </p:cNvSpPr>
          <p:nvPr>
            <p:ph type="title"/>
          </p:nvPr>
        </p:nvSpPr>
        <p:spPr>
          <a:solidFill>
            <a:srgbClr val="DDDDDD"/>
          </a:solidFill>
          <a:ln>
            <a:solidFill>
              <a:schemeClr val="bg2"/>
            </a:solidFill>
          </a:ln>
        </p:spPr>
        <p:txBody>
          <a:bodyPr/>
          <a:lstStyle/>
          <a:p>
            <a:pPr eaLnBrk="1" hangingPunct="1"/>
            <a:r>
              <a:rPr lang="en-US">
                <a:solidFill>
                  <a:srgbClr val="034EBD"/>
                </a:solidFill>
              </a:rPr>
              <a:t>Self-test</a:t>
            </a:r>
          </a:p>
        </p:txBody>
      </p:sp>
      <p:sp>
        <p:nvSpPr>
          <p:cNvPr id="6" name="Rounded Rectangle 5">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39267">
                                            <p:txEl>
                                              <p:pRg st="0" end="0"/>
                                            </p:txEl>
                                          </p:spTgt>
                                        </p:tgtEl>
                                        <p:attrNameLst>
                                          <p:attrName>style.visibility</p:attrName>
                                        </p:attrNameLst>
                                      </p:cBhvr>
                                      <p:to>
                                        <p:strVal val="visible"/>
                                      </p:to>
                                    </p:set>
                                    <p:animEffect transition="in" filter="fade">
                                      <p:cBhvr>
                                        <p:cTn id="7" dur="2000"/>
                                        <p:tgtEl>
                                          <p:spTgt spid="1392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39267">
                                            <p:txEl>
                                              <p:pRg st="1" end="1"/>
                                            </p:txEl>
                                          </p:spTgt>
                                        </p:tgtEl>
                                        <p:attrNameLst>
                                          <p:attrName>style.visibility</p:attrName>
                                        </p:attrNameLst>
                                      </p:cBhvr>
                                      <p:to>
                                        <p:strVal val="visible"/>
                                      </p:to>
                                    </p:set>
                                    <p:animEffect transition="in" filter="fade">
                                      <p:cBhvr>
                                        <p:cTn id="12" dur="2000"/>
                                        <p:tgtEl>
                                          <p:spTgt spid="1392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Rectangle 3"/>
          <p:cNvSpPr>
            <a:spLocks noGrp="1" noChangeArrowheads="1"/>
          </p:cNvSpPr>
          <p:nvPr>
            <p:ph idx="1"/>
          </p:nvPr>
        </p:nvSpPr>
        <p:spPr/>
        <p:txBody>
          <a:bodyPr/>
          <a:lstStyle/>
          <a:p>
            <a:pPr eaLnBrk="1" hangingPunct="1">
              <a:buFont typeface="Wingdings" pitchFamily="2" charset="2"/>
              <a:buChar char="Ø"/>
            </a:pPr>
            <a:r>
              <a:rPr lang="en-US"/>
              <a:t>The supply of loans</a:t>
            </a:r>
          </a:p>
          <a:p>
            <a:pPr eaLnBrk="1" hangingPunct="1">
              <a:buFont typeface="Wingdings" pitchFamily="2" charset="2"/>
              <a:buChar char="Ø"/>
            </a:pPr>
            <a:r>
              <a:rPr lang="en-US"/>
              <a:t>Real GDP</a:t>
            </a:r>
          </a:p>
          <a:p>
            <a:pPr eaLnBrk="1" hangingPunct="1">
              <a:buFont typeface="Wingdings" pitchFamily="2" charset="2"/>
              <a:buChar char="Ø"/>
            </a:pPr>
            <a:r>
              <a:rPr lang="en-US"/>
              <a:t>The price level, and</a:t>
            </a:r>
          </a:p>
          <a:p>
            <a:pPr eaLnBrk="1" hangingPunct="1">
              <a:buFont typeface="Wingdings" pitchFamily="2" charset="2"/>
              <a:buChar char="Ø"/>
            </a:pPr>
            <a:r>
              <a:rPr lang="en-US"/>
              <a:t>The expected inflation rate</a:t>
            </a:r>
          </a:p>
          <a:p>
            <a:pPr eaLnBrk="1" hangingPunct="1">
              <a:buFontTx/>
              <a:buNone/>
            </a:pPr>
            <a:endParaRPr lang="en-US">
              <a:solidFill>
                <a:srgbClr val="000099"/>
              </a:solidFill>
            </a:endParaRPr>
          </a:p>
        </p:txBody>
      </p:sp>
      <p:sp>
        <p:nvSpPr>
          <p:cNvPr id="40962" name="Rectangle 2"/>
          <p:cNvSpPr>
            <a:spLocks noGrp="1" noChangeArrowheads="1"/>
          </p:cNvSpPr>
          <p:nvPr>
            <p:ph type="title"/>
          </p:nvPr>
        </p:nvSpPr>
        <p:spPr>
          <a:solidFill>
            <a:srgbClr val="DDDDDD"/>
          </a:solidFill>
          <a:ln>
            <a:solidFill>
              <a:schemeClr val="bg2"/>
            </a:solidFill>
          </a:ln>
        </p:spPr>
        <p:txBody>
          <a:bodyPr>
            <a:normAutofit fontScale="90000"/>
          </a:bodyPr>
          <a:lstStyle/>
          <a:p>
            <a:pPr eaLnBrk="1" hangingPunct="1"/>
            <a:br>
              <a:rPr lang="en-US" sz="3600" b="0">
                <a:solidFill>
                  <a:srgbClr val="3366CC"/>
                </a:solidFill>
              </a:rPr>
            </a:br>
            <a:r>
              <a:rPr lang="en-US" sz="3600">
                <a:solidFill>
                  <a:srgbClr val="034EBD"/>
                </a:solidFill>
              </a:rPr>
              <a:t>Economic Variables Affected by a Change in the Money Supply</a:t>
            </a:r>
            <a:br>
              <a:rPr lang="en-US" sz="3600" b="0">
                <a:solidFill>
                  <a:srgbClr val="034EBD"/>
                </a:solidFill>
              </a:rPr>
            </a:br>
            <a:endParaRPr lang="en-US" sz="3600" b="0">
              <a:solidFill>
                <a:srgbClr val="034EBD"/>
              </a:solidFill>
            </a:endParaRPr>
          </a:p>
        </p:txBody>
      </p:sp>
      <p:pic>
        <p:nvPicPr>
          <p:cNvPr id="111620" name="Picture 4" descr="MPj0400968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3505200"/>
            <a:ext cx="1295400" cy="17526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11621" name="Picture 5" descr="MPj0402761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5600" y="3505200"/>
            <a:ext cx="1401763" cy="17526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11622" name="Picture 6" descr="MPj0227776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76800" y="3505200"/>
            <a:ext cx="1371600" cy="17526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11623" name="Picture 7" descr="MPj0387277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34200" y="3505200"/>
            <a:ext cx="1371600" cy="17526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0" name="Rounded Rectangle 9">
            <a:hlinkClick r:id="rId7"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7" action="ppaction://hlinksldjump"/>
              </a:rPr>
              <a:t>Click to return to “In this Lesson”</a:t>
            </a:r>
            <a:endParaRPr lang="en-US" sz="1050" dirty="0">
              <a:solidFill>
                <a:srgbClr val="C00000"/>
              </a:solidFill>
              <a:latin typeface="Arial" charset="0"/>
            </a:endParaRPr>
          </a:p>
        </p:txBody>
      </p:sp>
      <p:sp>
        <p:nvSpPr>
          <p:cNvPr id="11"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fade">
                                      <p:cBhvr>
                                        <p:cTn id="7" dur="2000"/>
                                        <p:tgtEl>
                                          <p:spTgt spid="11161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1620"/>
                                        </p:tgtEl>
                                        <p:attrNameLst>
                                          <p:attrName>style.visibility</p:attrName>
                                        </p:attrNameLst>
                                      </p:cBhvr>
                                      <p:to>
                                        <p:strVal val="visible"/>
                                      </p:to>
                                    </p:set>
                                    <p:animEffect transition="in" filter="fade">
                                      <p:cBhvr>
                                        <p:cTn id="10" dur="2000"/>
                                        <p:tgtEl>
                                          <p:spTgt spid="11162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11619">
                                            <p:txEl>
                                              <p:pRg st="1" end="1"/>
                                            </p:txEl>
                                          </p:spTgt>
                                        </p:tgtEl>
                                        <p:attrNameLst>
                                          <p:attrName>style.visibility</p:attrName>
                                        </p:attrNameLst>
                                      </p:cBhvr>
                                      <p:to>
                                        <p:strVal val="visible"/>
                                      </p:to>
                                    </p:set>
                                    <p:animEffect transition="in" filter="fade">
                                      <p:cBhvr>
                                        <p:cTn id="15" dur="2000"/>
                                        <p:tgtEl>
                                          <p:spTgt spid="111619">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11621"/>
                                        </p:tgtEl>
                                        <p:attrNameLst>
                                          <p:attrName>style.visibility</p:attrName>
                                        </p:attrNameLst>
                                      </p:cBhvr>
                                      <p:to>
                                        <p:strVal val="visible"/>
                                      </p:to>
                                    </p:set>
                                    <p:animEffect transition="in" filter="fade">
                                      <p:cBhvr>
                                        <p:cTn id="18" dur="2000"/>
                                        <p:tgtEl>
                                          <p:spTgt spid="11162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111619">
                                            <p:txEl>
                                              <p:pRg st="2" end="2"/>
                                            </p:txEl>
                                          </p:spTgt>
                                        </p:tgtEl>
                                        <p:attrNameLst>
                                          <p:attrName>style.visibility</p:attrName>
                                        </p:attrNameLst>
                                      </p:cBhvr>
                                      <p:to>
                                        <p:strVal val="visible"/>
                                      </p:to>
                                    </p:set>
                                    <p:animEffect transition="in" filter="fade">
                                      <p:cBhvr>
                                        <p:cTn id="23" dur="2000"/>
                                        <p:tgtEl>
                                          <p:spTgt spid="111619">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11622"/>
                                        </p:tgtEl>
                                        <p:attrNameLst>
                                          <p:attrName>style.visibility</p:attrName>
                                        </p:attrNameLst>
                                      </p:cBhvr>
                                      <p:to>
                                        <p:strVal val="visible"/>
                                      </p:to>
                                    </p:set>
                                    <p:animEffect transition="in" filter="fade">
                                      <p:cBhvr>
                                        <p:cTn id="26" dur="2000"/>
                                        <p:tgtEl>
                                          <p:spTgt spid="11162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111619">
                                            <p:txEl>
                                              <p:pRg st="3" end="3"/>
                                            </p:txEl>
                                          </p:spTgt>
                                        </p:tgtEl>
                                        <p:attrNameLst>
                                          <p:attrName>style.visibility</p:attrName>
                                        </p:attrNameLst>
                                      </p:cBhvr>
                                      <p:to>
                                        <p:strVal val="visible"/>
                                      </p:to>
                                    </p:set>
                                    <p:animEffect transition="in" filter="fade">
                                      <p:cBhvr>
                                        <p:cTn id="31" dur="2000"/>
                                        <p:tgtEl>
                                          <p:spTgt spid="111619">
                                            <p:txEl>
                                              <p:pRg st="3" end="3"/>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11623"/>
                                        </p:tgtEl>
                                        <p:attrNameLst>
                                          <p:attrName>style.visibility</p:attrName>
                                        </p:attrNameLst>
                                      </p:cBhvr>
                                      <p:to>
                                        <p:strVal val="visible"/>
                                      </p:to>
                                    </p:set>
                                    <p:animEffect transition="in" filter="fade">
                                      <p:cBhvr>
                                        <p:cTn id="34" dur="2000"/>
                                        <p:tgtEl>
                                          <p:spTgt spid="1116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2819400" y="1905000"/>
            <a:ext cx="2895600" cy="609600"/>
          </a:xfrm>
          <a:ln w="57150">
            <a:solidFill>
              <a:srgbClr val="002060"/>
            </a:solidFill>
            <a:miter lim="800000"/>
            <a:headEnd/>
            <a:tailEnd/>
          </a:ln>
        </p:spPr>
        <p:txBody>
          <a:bodyPr/>
          <a:lstStyle/>
          <a:p>
            <a:pPr eaLnBrk="1" hangingPunct="1">
              <a:lnSpc>
                <a:spcPct val="90000"/>
              </a:lnSpc>
              <a:buFontTx/>
              <a:buNone/>
            </a:pPr>
            <a:r>
              <a:rPr lang="en-US" b="1"/>
              <a:t>M x V ≡ P x Q</a:t>
            </a:r>
            <a:endParaRPr lang="en-US" sz="2800" b="1"/>
          </a:p>
        </p:txBody>
      </p:sp>
      <p:sp>
        <p:nvSpPr>
          <p:cNvPr id="5122" name="Rectangle 2"/>
          <p:cNvSpPr>
            <a:spLocks noGrp="1" noChangeArrowheads="1"/>
          </p:cNvSpPr>
          <p:nvPr>
            <p:ph type="title"/>
          </p:nvPr>
        </p:nvSpPr>
        <p:spPr>
          <a:xfrm>
            <a:off x="381000" y="228600"/>
            <a:ext cx="8229600" cy="1143000"/>
          </a:xfrm>
          <a:solidFill>
            <a:srgbClr val="DDDDDD"/>
          </a:solidFill>
          <a:ln>
            <a:solidFill>
              <a:schemeClr val="bg2"/>
            </a:solidFill>
          </a:ln>
        </p:spPr>
        <p:txBody>
          <a:bodyPr/>
          <a:lstStyle/>
          <a:p>
            <a:pPr eaLnBrk="1" hangingPunct="1"/>
            <a:r>
              <a:rPr lang="en-US" sz="3600">
                <a:solidFill>
                  <a:srgbClr val="034EBD"/>
                </a:solidFill>
              </a:rPr>
              <a:t>Equation of Exchange</a:t>
            </a:r>
          </a:p>
        </p:txBody>
      </p:sp>
      <p:sp>
        <p:nvSpPr>
          <p:cNvPr id="35846" name="Text Box 6"/>
          <p:cNvSpPr txBox="1">
            <a:spLocks noChangeArrowheads="1"/>
          </p:cNvSpPr>
          <p:nvPr/>
        </p:nvSpPr>
        <p:spPr bwMode="auto">
          <a:xfrm>
            <a:off x="381000" y="2667000"/>
            <a:ext cx="7889875"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r>
              <a:rPr lang="en-US" sz="2800" b="0">
                <a:solidFill>
                  <a:srgbClr val="002060"/>
                </a:solidFill>
              </a:rPr>
              <a:t>where:</a:t>
            </a:r>
          </a:p>
          <a:p>
            <a:pPr eaLnBrk="1" hangingPunct="1"/>
            <a:r>
              <a:rPr lang="en-US" sz="2800" b="0">
                <a:solidFill>
                  <a:srgbClr val="002060"/>
                </a:solidFill>
              </a:rPr>
              <a:t>M represents  Money Supply</a:t>
            </a:r>
          </a:p>
          <a:p>
            <a:pPr eaLnBrk="1" hangingPunct="1"/>
            <a:r>
              <a:rPr lang="en-US" sz="2800" b="0">
                <a:solidFill>
                  <a:srgbClr val="002060"/>
                </a:solidFill>
              </a:rPr>
              <a:t>V represents Velocity*</a:t>
            </a:r>
          </a:p>
          <a:p>
            <a:pPr eaLnBrk="1" hangingPunct="1"/>
            <a:r>
              <a:rPr lang="en-US" sz="2800" b="0">
                <a:solidFill>
                  <a:srgbClr val="002060"/>
                </a:solidFill>
              </a:rPr>
              <a:t>≡ means must be equal to </a:t>
            </a:r>
          </a:p>
          <a:p>
            <a:pPr eaLnBrk="1" hangingPunct="1"/>
            <a:r>
              <a:rPr lang="en-US" sz="2800" b="0">
                <a:solidFill>
                  <a:srgbClr val="002060"/>
                </a:solidFill>
              </a:rPr>
              <a:t>P represents Price</a:t>
            </a:r>
          </a:p>
          <a:p>
            <a:pPr eaLnBrk="1" hangingPunct="1"/>
            <a:r>
              <a:rPr lang="en-US" sz="2800" b="0">
                <a:solidFill>
                  <a:srgbClr val="002060"/>
                </a:solidFill>
              </a:rPr>
              <a:t>Q represents Real GDP</a:t>
            </a:r>
          </a:p>
          <a:p>
            <a:pPr eaLnBrk="1" hangingPunct="1"/>
            <a:endParaRPr lang="en-US" sz="2800" b="0">
              <a:solidFill>
                <a:srgbClr val="000099"/>
              </a:solidFill>
            </a:endParaRPr>
          </a:p>
        </p:txBody>
      </p:sp>
      <p:sp>
        <p:nvSpPr>
          <p:cNvPr id="8" name="Rounded Rectangle 7">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9"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5846">
                                            <p:txEl>
                                              <p:pRg st="1" end="1"/>
                                            </p:txEl>
                                          </p:spTgt>
                                        </p:tgtEl>
                                        <p:attrNameLst>
                                          <p:attrName>style.visibility</p:attrName>
                                        </p:attrNameLst>
                                      </p:cBhvr>
                                      <p:to>
                                        <p:strVal val="visible"/>
                                      </p:to>
                                    </p:set>
                                    <p:animEffect transition="in" filter="fade">
                                      <p:cBhvr>
                                        <p:cTn id="7" dur="2000"/>
                                        <p:tgtEl>
                                          <p:spTgt spid="35846">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5846">
                                            <p:txEl>
                                              <p:pRg st="2" end="2"/>
                                            </p:txEl>
                                          </p:spTgt>
                                        </p:tgtEl>
                                        <p:attrNameLst>
                                          <p:attrName>style.visibility</p:attrName>
                                        </p:attrNameLst>
                                      </p:cBhvr>
                                      <p:to>
                                        <p:strVal val="visible"/>
                                      </p:to>
                                    </p:set>
                                    <p:animEffect transition="in" filter="fade">
                                      <p:cBhvr>
                                        <p:cTn id="12" dur="2000"/>
                                        <p:tgtEl>
                                          <p:spTgt spid="35846">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5846">
                                            <p:txEl>
                                              <p:pRg st="3" end="3"/>
                                            </p:txEl>
                                          </p:spTgt>
                                        </p:tgtEl>
                                        <p:attrNameLst>
                                          <p:attrName>style.visibility</p:attrName>
                                        </p:attrNameLst>
                                      </p:cBhvr>
                                      <p:to>
                                        <p:strVal val="visible"/>
                                      </p:to>
                                    </p:set>
                                    <p:animEffect transition="in" filter="fade">
                                      <p:cBhvr>
                                        <p:cTn id="17" dur="2000"/>
                                        <p:tgtEl>
                                          <p:spTgt spid="35846">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5846">
                                            <p:txEl>
                                              <p:pRg st="4" end="4"/>
                                            </p:txEl>
                                          </p:spTgt>
                                        </p:tgtEl>
                                        <p:attrNameLst>
                                          <p:attrName>style.visibility</p:attrName>
                                        </p:attrNameLst>
                                      </p:cBhvr>
                                      <p:to>
                                        <p:strVal val="visible"/>
                                      </p:to>
                                    </p:set>
                                    <p:animEffect transition="in" filter="fade">
                                      <p:cBhvr>
                                        <p:cTn id="22" dur="2000"/>
                                        <p:tgtEl>
                                          <p:spTgt spid="35846">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5846">
                                            <p:txEl>
                                              <p:pRg st="5" end="5"/>
                                            </p:txEl>
                                          </p:spTgt>
                                        </p:tgtEl>
                                        <p:attrNameLst>
                                          <p:attrName>style.visibility</p:attrName>
                                        </p:attrNameLst>
                                      </p:cBhvr>
                                      <p:to>
                                        <p:strVal val="visible"/>
                                      </p:to>
                                    </p:set>
                                    <p:animEffect transition="in" filter="fade">
                                      <p:cBhvr>
                                        <p:cTn id="27" dur="2000"/>
                                        <p:tgtEl>
                                          <p:spTgt spid="3584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Content Placeholder 3"/>
          <p:cNvSpPr>
            <a:spLocks noGrp="1"/>
          </p:cNvSpPr>
          <p:nvPr>
            <p:ph idx="1"/>
          </p:nvPr>
        </p:nvSpPr>
        <p:spPr/>
        <p:txBody>
          <a:bodyPr/>
          <a:lstStyle/>
          <a:p>
            <a:pPr>
              <a:buFontTx/>
              <a:buNone/>
            </a:pPr>
            <a:r>
              <a:rPr lang="en-US" dirty="0"/>
              <a:t>	A Fed open market purchase increases reserves in the banking system and therefore increases the supply of loanable funds. As a result, the interest rate declines.</a:t>
            </a:r>
            <a:endParaRPr lang="en-US" i="1" dirty="0"/>
          </a:p>
          <a:p>
            <a:pPr>
              <a:buFontTx/>
              <a:buNone/>
            </a:pPr>
            <a:endParaRPr lang="en-US" dirty="0"/>
          </a:p>
        </p:txBody>
      </p:sp>
      <p:sp>
        <p:nvSpPr>
          <p:cNvPr id="41986" name="Rectangle 2"/>
          <p:cNvSpPr>
            <a:spLocks noGrp="1" noChangeArrowheads="1"/>
          </p:cNvSpPr>
          <p:nvPr>
            <p:ph type="title"/>
          </p:nvPr>
        </p:nvSpPr>
        <p:spPr>
          <a:solidFill>
            <a:srgbClr val="DDDDDD"/>
          </a:solidFill>
          <a:ln>
            <a:solidFill>
              <a:schemeClr val="bg2"/>
            </a:solidFill>
          </a:ln>
        </p:spPr>
        <p:txBody>
          <a:bodyPr>
            <a:normAutofit fontScale="90000"/>
          </a:bodyPr>
          <a:lstStyle/>
          <a:p>
            <a:pPr eaLnBrk="1" hangingPunct="1"/>
            <a:r>
              <a:rPr lang="en-US" sz="3600">
                <a:solidFill>
                  <a:srgbClr val="034EBD"/>
                </a:solidFill>
              </a:rPr>
              <a:t>The Interest Rate and the Loanable Funds Market</a:t>
            </a:r>
          </a:p>
        </p:txBody>
      </p:sp>
      <p:sp>
        <p:nvSpPr>
          <p:cNvPr id="6" name="Rounded Rectangle 5">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fade">
                                      <p:cBhvr>
                                        <p:cTn id="7" dur="2000"/>
                                        <p:tgtEl>
                                          <p:spTgt spid="419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l="21251" r="18187" b="68892"/>
          <a:stretch>
            <a:fillRect/>
          </a:stretch>
        </p:blipFill>
        <p:spPr>
          <a:xfrm>
            <a:off x="1981200" y="1676400"/>
            <a:ext cx="4419600" cy="3922713"/>
          </a:xfrm>
          <a:solidFill>
            <a:schemeClr val="bg2"/>
          </a:solidFill>
          <a:ln w="3175">
            <a:solidFill>
              <a:schemeClr val="bg2"/>
            </a:solidFill>
            <a:miter lim="800000"/>
            <a:headEnd/>
            <a:tailEnd/>
          </a:ln>
        </p:spPr>
      </p:pic>
      <p:sp>
        <p:nvSpPr>
          <p:cNvPr id="43010" name="Rectangle 2"/>
          <p:cNvSpPr>
            <a:spLocks noGrp="1" noChangeArrowheads="1"/>
          </p:cNvSpPr>
          <p:nvPr>
            <p:ph type="title"/>
          </p:nvPr>
        </p:nvSpPr>
        <p:spPr>
          <a:solidFill>
            <a:srgbClr val="DDDDDD"/>
          </a:solidFill>
          <a:ln>
            <a:solidFill>
              <a:schemeClr val="bg2"/>
            </a:solidFill>
          </a:ln>
        </p:spPr>
        <p:txBody>
          <a:bodyPr>
            <a:normAutofit fontScale="90000"/>
          </a:bodyPr>
          <a:lstStyle/>
          <a:p>
            <a:pPr eaLnBrk="1" hangingPunct="1"/>
            <a:r>
              <a:rPr lang="en-US" sz="3600">
                <a:solidFill>
                  <a:srgbClr val="034EBD"/>
                </a:solidFill>
              </a:rPr>
              <a:t>The Interest Rate and the Loanable Funds Market</a:t>
            </a:r>
          </a:p>
        </p:txBody>
      </p:sp>
      <p:sp>
        <p:nvSpPr>
          <p:cNvPr id="43012" name="Rectangle 3"/>
          <p:cNvSpPr>
            <a:spLocks noChangeArrowheads="1"/>
          </p:cNvSpPr>
          <p:nvPr/>
        </p:nvSpPr>
        <p:spPr bwMode="auto">
          <a:xfrm>
            <a:off x="914400" y="5562600"/>
            <a:ext cx="7620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solidFill>
                  <a:srgbClr val="002060"/>
                </a:solidFill>
              </a:rPr>
              <a:t>To </a:t>
            </a:r>
            <a:r>
              <a:rPr lang="en-US" sz="1800" i="1">
                <a:solidFill>
                  <a:srgbClr val="002060"/>
                </a:solidFill>
              </a:rPr>
              <a:t>supply bonds is to demand loanable funds.</a:t>
            </a:r>
          </a:p>
          <a:p>
            <a:r>
              <a:rPr lang="en-US" sz="1800">
                <a:solidFill>
                  <a:srgbClr val="002060"/>
                </a:solidFill>
              </a:rPr>
              <a:t>To </a:t>
            </a:r>
            <a:r>
              <a:rPr lang="en-US" sz="1800" i="1">
                <a:solidFill>
                  <a:srgbClr val="002060"/>
                </a:solidFill>
              </a:rPr>
              <a:t>demand bonds is to supply loanable funds</a:t>
            </a:r>
            <a:endParaRPr lang="en-US" sz="1800">
              <a:solidFill>
                <a:srgbClr val="002060"/>
              </a:solidFill>
            </a:endParaRPr>
          </a:p>
        </p:txBody>
      </p:sp>
      <p:sp>
        <p:nvSpPr>
          <p:cNvPr id="7" name="Rounded Rectangle 6">
            <a:hlinkClick r:id="rId4" action="ppaction://hlinksldjump"/>
          </p:cNvPr>
          <p:cNvSpPr/>
          <p:nvPr/>
        </p:nvSpPr>
        <p:spPr bwMode="auto">
          <a:xfrm>
            <a:off x="7620000" y="61722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25146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3119351" y="1295299"/>
            <a:ext cx="2905298" cy="4418215"/>
          </a:xfrm>
          <a:solidFill>
            <a:schemeClr val="bg1"/>
          </a:solidFill>
          <a:ln w="3175">
            <a:solidFill>
              <a:schemeClr val="bg2"/>
            </a:solidFill>
            <a:miter lim="800000"/>
            <a:headEnd/>
            <a:tailEnd/>
          </a:ln>
        </p:spPr>
      </p:pic>
      <p:sp>
        <p:nvSpPr>
          <p:cNvPr id="44034" name="Rectangle 2"/>
          <p:cNvSpPr>
            <a:spLocks noGrp="1" noChangeArrowheads="1"/>
          </p:cNvSpPr>
          <p:nvPr>
            <p:ph type="title"/>
          </p:nvPr>
        </p:nvSpPr>
        <p:spPr>
          <a:solidFill>
            <a:srgbClr val="DDDDDD"/>
          </a:solidFill>
          <a:ln>
            <a:solidFill>
              <a:schemeClr val="bg2"/>
            </a:solidFill>
          </a:ln>
        </p:spPr>
        <p:txBody>
          <a:bodyPr/>
          <a:lstStyle/>
          <a:p>
            <a:pPr eaLnBrk="1" hangingPunct="1"/>
            <a:r>
              <a:rPr lang="en-US">
                <a:solidFill>
                  <a:srgbClr val="034EBD"/>
                </a:solidFill>
              </a:rPr>
              <a:t>Liquidity Effect</a:t>
            </a:r>
          </a:p>
        </p:txBody>
      </p:sp>
      <p:sp>
        <p:nvSpPr>
          <p:cNvPr id="44036" name="Rectangle 5"/>
          <p:cNvSpPr>
            <a:spLocks noChangeArrowheads="1"/>
          </p:cNvSpPr>
          <p:nvPr/>
        </p:nvSpPr>
        <p:spPr bwMode="auto">
          <a:xfrm>
            <a:off x="152400" y="1600200"/>
            <a:ext cx="39624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b="0">
                <a:solidFill>
                  <a:srgbClr val="002060"/>
                </a:solidFill>
              </a:rPr>
              <a:t>The change in the interest rate due to a change in the supply of loanable funds. A Fed open market purchase increases reserves in the banking system and therefore increases the supply of loanable funds. As a result, the interest rate declines.</a:t>
            </a:r>
          </a:p>
        </p:txBody>
      </p:sp>
      <p:sp>
        <p:nvSpPr>
          <p:cNvPr id="7" name="Rounded Rectangle 6">
            <a:hlinkClick r:id="rId4" action="ppaction://hlinksldjump"/>
          </p:cNvPr>
          <p:cNvSpPr/>
          <p:nvPr/>
        </p:nvSpPr>
        <p:spPr bwMode="auto">
          <a:xfrm>
            <a:off x="7924800" y="61722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28194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Picture 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3117760" y="1293813"/>
            <a:ext cx="2908480" cy="4421187"/>
          </a:xfrm>
          <a:solidFill>
            <a:schemeClr val="bg1"/>
          </a:solidFill>
          <a:ln w="3175">
            <a:solidFill>
              <a:schemeClr val="bg2"/>
            </a:solidFill>
            <a:miter lim="800000"/>
            <a:headEnd/>
            <a:tailEnd/>
          </a:ln>
        </p:spPr>
      </p:pic>
      <p:sp>
        <p:nvSpPr>
          <p:cNvPr id="45058" name="Rectangle 2"/>
          <p:cNvSpPr>
            <a:spLocks noGrp="1" noChangeArrowheads="1"/>
          </p:cNvSpPr>
          <p:nvPr>
            <p:ph type="title"/>
          </p:nvPr>
        </p:nvSpPr>
        <p:spPr>
          <a:solidFill>
            <a:srgbClr val="DDDDDD"/>
          </a:solidFill>
          <a:ln>
            <a:solidFill>
              <a:schemeClr val="bg2"/>
            </a:solidFill>
          </a:ln>
        </p:spPr>
        <p:txBody>
          <a:bodyPr/>
          <a:lstStyle/>
          <a:p>
            <a:pPr eaLnBrk="1" hangingPunct="1"/>
            <a:r>
              <a:rPr lang="en-US">
                <a:solidFill>
                  <a:srgbClr val="034EBD"/>
                </a:solidFill>
              </a:rPr>
              <a:t>Income Effect  I</a:t>
            </a:r>
          </a:p>
        </p:txBody>
      </p:sp>
      <p:sp>
        <p:nvSpPr>
          <p:cNvPr id="45060" name="Rectangle 5"/>
          <p:cNvSpPr>
            <a:spLocks noChangeArrowheads="1"/>
          </p:cNvSpPr>
          <p:nvPr/>
        </p:nvSpPr>
        <p:spPr bwMode="auto">
          <a:xfrm>
            <a:off x="152400" y="1676400"/>
            <a:ext cx="31242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b="0" dirty="0">
                <a:solidFill>
                  <a:srgbClr val="002060"/>
                </a:solidFill>
              </a:rPr>
              <a:t>When real GDP increases, both the supply of and the demand for loanable funds increase. </a:t>
            </a:r>
          </a:p>
        </p:txBody>
      </p:sp>
      <p:sp>
        <p:nvSpPr>
          <p:cNvPr id="7" name="Rounded Rectangle 6">
            <a:hlinkClick r:id="rId4" action="ppaction://hlinksldjump"/>
          </p:cNvPr>
          <p:cNvSpPr/>
          <p:nvPr/>
        </p:nvSpPr>
        <p:spPr bwMode="auto">
          <a:xfrm>
            <a:off x="76200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2514600" y="62484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060"/>
                                        </p:tgtEl>
                                        <p:attrNameLst>
                                          <p:attrName>style.visibility</p:attrName>
                                        </p:attrNameLst>
                                      </p:cBhvr>
                                      <p:to>
                                        <p:strVal val="visible"/>
                                      </p:to>
                                    </p:set>
                                    <p:animEffect transition="in" filter="fade">
                                      <p:cBhvr>
                                        <p:cTn id="7" dur="2000"/>
                                        <p:tgtEl>
                                          <p:spTgt spid="45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Picture 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3117760" y="1293813"/>
            <a:ext cx="2908480" cy="4421187"/>
          </a:xfrm>
          <a:solidFill>
            <a:schemeClr val="bg1"/>
          </a:solidFill>
          <a:ln w="3175">
            <a:solidFill>
              <a:schemeClr val="bg2"/>
            </a:solidFill>
            <a:miter lim="800000"/>
            <a:headEnd/>
            <a:tailEnd/>
          </a:ln>
        </p:spPr>
      </p:pic>
      <p:sp>
        <p:nvSpPr>
          <p:cNvPr id="46082" name="Rectangle 2"/>
          <p:cNvSpPr>
            <a:spLocks noGrp="1" noChangeArrowheads="1"/>
          </p:cNvSpPr>
          <p:nvPr>
            <p:ph type="title"/>
          </p:nvPr>
        </p:nvSpPr>
        <p:spPr>
          <a:xfrm>
            <a:off x="457200" y="274638"/>
            <a:ext cx="8229600" cy="944562"/>
          </a:xfrm>
          <a:solidFill>
            <a:srgbClr val="DDDDDD"/>
          </a:solidFill>
          <a:ln>
            <a:solidFill>
              <a:schemeClr val="bg2"/>
            </a:solidFill>
          </a:ln>
        </p:spPr>
        <p:txBody>
          <a:bodyPr/>
          <a:lstStyle/>
          <a:p>
            <a:pPr eaLnBrk="1" hangingPunct="1"/>
            <a:r>
              <a:rPr lang="en-US">
                <a:solidFill>
                  <a:srgbClr val="034EBD"/>
                </a:solidFill>
              </a:rPr>
              <a:t>Income Effect II</a:t>
            </a:r>
          </a:p>
        </p:txBody>
      </p:sp>
      <p:sp>
        <p:nvSpPr>
          <p:cNvPr id="40964" name="Rectangle 5"/>
          <p:cNvSpPr>
            <a:spLocks noChangeArrowheads="1"/>
          </p:cNvSpPr>
          <p:nvPr/>
        </p:nvSpPr>
        <p:spPr bwMode="auto">
          <a:xfrm>
            <a:off x="152400" y="2057400"/>
            <a:ext cx="411480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0">
                <a:solidFill>
                  <a:srgbClr val="002060"/>
                </a:solidFill>
              </a:rPr>
              <a:t>The overall effect on the interest rate is that, usually, the demand for loanable funds increases by more than the supply so that the interest rate rises. </a:t>
            </a:r>
          </a:p>
          <a:p>
            <a:r>
              <a:rPr lang="en-US" sz="2000" b="0">
                <a:solidFill>
                  <a:srgbClr val="002060"/>
                </a:solidFill>
              </a:rPr>
              <a:t>The change in the interest rate due to a change in real GDP is called the income effect.</a:t>
            </a:r>
          </a:p>
        </p:txBody>
      </p:sp>
      <p:sp>
        <p:nvSpPr>
          <p:cNvPr id="7" name="Rounded Rectangle 6">
            <a:hlinkClick r:id="rId4"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0964">
                                            <p:txEl>
                                              <p:pRg st="0" end="0"/>
                                            </p:txEl>
                                          </p:spTgt>
                                        </p:tgtEl>
                                        <p:attrNameLst>
                                          <p:attrName>style.visibility</p:attrName>
                                        </p:attrNameLst>
                                      </p:cBhvr>
                                      <p:to>
                                        <p:strVal val="visible"/>
                                      </p:to>
                                    </p:set>
                                    <p:animEffect transition="in" filter="fade">
                                      <p:cBhvr>
                                        <p:cTn id="7" dur="2000"/>
                                        <p:tgtEl>
                                          <p:spTgt spid="4096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0964">
                                            <p:txEl>
                                              <p:pRg st="1" end="1"/>
                                            </p:txEl>
                                          </p:spTgt>
                                        </p:tgtEl>
                                        <p:attrNameLst>
                                          <p:attrName>style.visibility</p:attrName>
                                        </p:attrNameLst>
                                      </p:cBhvr>
                                      <p:to>
                                        <p:strVal val="visible"/>
                                      </p:to>
                                    </p:set>
                                    <p:animEffect transition="in" filter="fade">
                                      <p:cBhvr>
                                        <p:cTn id="12" dur="2000"/>
                                        <p:tgtEl>
                                          <p:spTgt spid="4096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7" name="Picture 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3117760" y="1293813"/>
            <a:ext cx="2908480" cy="4421187"/>
          </a:xfrm>
          <a:solidFill>
            <a:schemeClr val="bg1"/>
          </a:solidFill>
          <a:ln w="3175">
            <a:solidFill>
              <a:schemeClr val="bg2"/>
            </a:solidFill>
            <a:miter lim="800000"/>
            <a:headEnd/>
            <a:tailEnd/>
          </a:ln>
        </p:spPr>
      </p:pic>
      <p:sp>
        <p:nvSpPr>
          <p:cNvPr id="47106" name="Rectangle 2"/>
          <p:cNvSpPr>
            <a:spLocks noGrp="1" noChangeArrowheads="1"/>
          </p:cNvSpPr>
          <p:nvPr>
            <p:ph type="title"/>
          </p:nvPr>
        </p:nvSpPr>
        <p:spPr>
          <a:xfrm>
            <a:off x="457200" y="274638"/>
            <a:ext cx="8229600" cy="944562"/>
          </a:xfrm>
          <a:solidFill>
            <a:srgbClr val="DDDDDD"/>
          </a:solidFill>
          <a:ln>
            <a:solidFill>
              <a:schemeClr val="bg2"/>
            </a:solidFill>
          </a:ln>
        </p:spPr>
        <p:txBody>
          <a:bodyPr/>
          <a:lstStyle/>
          <a:p>
            <a:pPr eaLnBrk="1" hangingPunct="1"/>
            <a:r>
              <a:rPr lang="en-US">
                <a:solidFill>
                  <a:srgbClr val="034EBD"/>
                </a:solidFill>
              </a:rPr>
              <a:t>Price Level Effect</a:t>
            </a:r>
          </a:p>
        </p:txBody>
      </p:sp>
      <p:sp>
        <p:nvSpPr>
          <p:cNvPr id="41988" name="Rectangle 5"/>
          <p:cNvSpPr>
            <a:spLocks noChangeArrowheads="1"/>
          </p:cNvSpPr>
          <p:nvPr/>
        </p:nvSpPr>
        <p:spPr bwMode="auto">
          <a:xfrm>
            <a:off x="457200" y="1225550"/>
            <a:ext cx="3276600"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solidFill>
                  <a:srgbClr val="002060"/>
                </a:solidFill>
              </a:rPr>
              <a:t>When the price level rises, the purchasing power of money falls. People may therefore increase their demand for credit or loanable funds to borrow the funds necessary to buy a fixed bundle of goods. </a:t>
            </a:r>
          </a:p>
          <a:p>
            <a:r>
              <a:rPr lang="en-US" sz="2000">
                <a:solidFill>
                  <a:srgbClr val="002060"/>
                </a:solidFill>
              </a:rPr>
              <a:t>This change in the interest rate due to a change in the price level is called the price-level effect.</a:t>
            </a:r>
            <a:endParaRPr lang="en-US" sz="2000" b="0">
              <a:solidFill>
                <a:srgbClr val="002060"/>
              </a:solidFill>
            </a:endParaRPr>
          </a:p>
        </p:txBody>
      </p:sp>
      <p:sp>
        <p:nvSpPr>
          <p:cNvPr id="7" name="Rounded Rectangle 6">
            <a:hlinkClick r:id="rId4" action="ppaction://hlinksldjump"/>
          </p:cNvPr>
          <p:cNvSpPr/>
          <p:nvPr/>
        </p:nvSpPr>
        <p:spPr bwMode="auto">
          <a:xfrm>
            <a:off x="76200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2514600" y="62484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1988">
                                            <p:txEl>
                                              <p:pRg st="0" end="0"/>
                                            </p:txEl>
                                          </p:spTgt>
                                        </p:tgtEl>
                                        <p:attrNameLst>
                                          <p:attrName>style.visibility</p:attrName>
                                        </p:attrNameLst>
                                      </p:cBhvr>
                                      <p:to>
                                        <p:strVal val="visible"/>
                                      </p:to>
                                    </p:set>
                                    <p:animEffect transition="in" filter="fade">
                                      <p:cBhvr>
                                        <p:cTn id="7" dur="2000"/>
                                        <p:tgtEl>
                                          <p:spTgt spid="4198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1988">
                                            <p:txEl>
                                              <p:pRg st="1" end="1"/>
                                            </p:txEl>
                                          </p:spTgt>
                                        </p:tgtEl>
                                        <p:attrNameLst>
                                          <p:attrName>style.visibility</p:attrName>
                                        </p:attrNameLst>
                                      </p:cBhvr>
                                      <p:to>
                                        <p:strVal val="visible"/>
                                      </p:to>
                                    </p:set>
                                    <p:animEffect transition="in" filter="fade">
                                      <p:cBhvr>
                                        <p:cTn id="12" dur="2000"/>
                                        <p:tgtEl>
                                          <p:spTgt spid="4198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1" name="Picture 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3117760" y="1293813"/>
            <a:ext cx="2908480" cy="4421187"/>
          </a:xfrm>
          <a:solidFill>
            <a:schemeClr val="bg1"/>
          </a:solidFill>
          <a:ln w="3175">
            <a:solidFill>
              <a:schemeClr val="tx1"/>
            </a:solidFill>
            <a:miter lim="800000"/>
            <a:headEnd/>
            <a:tailEnd/>
          </a:ln>
        </p:spPr>
      </p:pic>
      <p:sp>
        <p:nvSpPr>
          <p:cNvPr id="48130" name="Rectangle 2"/>
          <p:cNvSpPr>
            <a:spLocks noGrp="1" noChangeArrowheads="1"/>
          </p:cNvSpPr>
          <p:nvPr>
            <p:ph type="title"/>
          </p:nvPr>
        </p:nvSpPr>
        <p:spPr>
          <a:solidFill>
            <a:srgbClr val="DDDDDD"/>
          </a:solidFill>
          <a:ln>
            <a:solidFill>
              <a:schemeClr val="bg2"/>
            </a:solidFill>
          </a:ln>
        </p:spPr>
        <p:txBody>
          <a:bodyPr/>
          <a:lstStyle/>
          <a:p>
            <a:pPr eaLnBrk="1" hangingPunct="1"/>
            <a:r>
              <a:rPr lang="en-US">
                <a:solidFill>
                  <a:srgbClr val="034EBD"/>
                </a:solidFill>
              </a:rPr>
              <a:t>Expectations Effect I</a:t>
            </a:r>
          </a:p>
        </p:txBody>
      </p:sp>
      <p:sp>
        <p:nvSpPr>
          <p:cNvPr id="43012" name="Rectangle 5"/>
          <p:cNvSpPr>
            <a:spLocks noChangeArrowheads="1"/>
          </p:cNvSpPr>
          <p:nvPr/>
        </p:nvSpPr>
        <p:spPr bwMode="auto">
          <a:xfrm>
            <a:off x="381000" y="1600200"/>
            <a:ext cx="3810000" cy="3786188"/>
          </a:xfrm>
          <a:prstGeom prst="rect">
            <a:avLst/>
          </a:prstGeom>
          <a:noFill/>
          <a:ln w="9525">
            <a:noFill/>
            <a:miter lim="800000"/>
            <a:headEnd/>
            <a:tailEnd/>
          </a:ln>
        </p:spPr>
        <p:txBody>
          <a:bodyPr>
            <a:spAutoFit/>
          </a:bodyPr>
          <a:lstStyle/>
          <a:p>
            <a:pPr>
              <a:defRPr/>
            </a:pPr>
            <a:r>
              <a:rPr lang="en-US" sz="2400" b="0" dirty="0">
                <a:solidFill>
                  <a:schemeClr val="tx1"/>
                </a:solidFill>
              </a:rPr>
              <a:t>Borrowers (demanders of loanable funds) will be willing to pay more interest for their loans because they expect to be paying back the loans with  dollars that have less buying power than the dollars they are borrowing. </a:t>
            </a:r>
          </a:p>
        </p:txBody>
      </p:sp>
      <p:sp>
        <p:nvSpPr>
          <p:cNvPr id="7" name="Rounded Rectangle 6">
            <a:hlinkClick r:id="rId4"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012"/>
                                        </p:tgtEl>
                                        <p:attrNameLst>
                                          <p:attrName>style.visibility</p:attrName>
                                        </p:attrNameLst>
                                      </p:cBhvr>
                                      <p:to>
                                        <p:strVal val="visible"/>
                                      </p:to>
                                    </p:set>
                                    <p:animEffect transition="in" filter="fade">
                                      <p:cBhvr>
                                        <p:cTn id="7" dur="2000"/>
                                        <p:tgtEl>
                                          <p:spTgt spid="43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5" name="Picture 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3117760" y="1293813"/>
            <a:ext cx="2908480" cy="4421187"/>
          </a:xfrm>
          <a:solidFill>
            <a:schemeClr val="bg1"/>
          </a:solidFill>
          <a:ln w="3175">
            <a:solidFill>
              <a:schemeClr val="tx1"/>
            </a:solidFill>
            <a:miter lim="800000"/>
            <a:headEnd/>
            <a:tailEnd/>
          </a:ln>
        </p:spPr>
      </p:pic>
      <p:sp>
        <p:nvSpPr>
          <p:cNvPr id="49154" name="Rectangle 2"/>
          <p:cNvSpPr>
            <a:spLocks noGrp="1" noChangeArrowheads="1"/>
          </p:cNvSpPr>
          <p:nvPr>
            <p:ph type="title"/>
          </p:nvPr>
        </p:nvSpPr>
        <p:spPr>
          <a:solidFill>
            <a:srgbClr val="DDDDDD"/>
          </a:solidFill>
          <a:ln>
            <a:solidFill>
              <a:schemeClr val="bg2"/>
            </a:solidFill>
          </a:ln>
        </p:spPr>
        <p:txBody>
          <a:bodyPr/>
          <a:lstStyle/>
          <a:p>
            <a:pPr eaLnBrk="1" hangingPunct="1"/>
            <a:r>
              <a:rPr lang="en-US">
                <a:solidFill>
                  <a:srgbClr val="034EBD"/>
                </a:solidFill>
              </a:rPr>
              <a:t>Expectations Effect II</a:t>
            </a:r>
          </a:p>
        </p:txBody>
      </p:sp>
      <p:sp>
        <p:nvSpPr>
          <p:cNvPr id="43012" name="Rectangle 5"/>
          <p:cNvSpPr>
            <a:spLocks noChangeArrowheads="1"/>
          </p:cNvSpPr>
          <p:nvPr/>
        </p:nvSpPr>
        <p:spPr bwMode="auto">
          <a:xfrm>
            <a:off x="381000" y="1600200"/>
            <a:ext cx="3810000" cy="4894263"/>
          </a:xfrm>
          <a:prstGeom prst="rect">
            <a:avLst/>
          </a:prstGeom>
          <a:noFill/>
          <a:ln w="9525">
            <a:noFill/>
            <a:miter lim="800000"/>
            <a:headEnd/>
            <a:tailEnd/>
          </a:ln>
        </p:spPr>
        <p:txBody>
          <a:bodyPr>
            <a:spAutoFit/>
          </a:bodyPr>
          <a:lstStyle/>
          <a:p>
            <a:pPr>
              <a:defRPr/>
            </a:pPr>
            <a:r>
              <a:rPr lang="en-US" sz="2400" b="0" dirty="0">
                <a:solidFill>
                  <a:schemeClr val="tx1"/>
                </a:solidFill>
              </a:rPr>
              <a:t>Lenders (the suppliers of loanable funds) require a higher interest rate to compensate them for the less valuable dollars with which the loan will be repaid. </a:t>
            </a:r>
          </a:p>
          <a:p>
            <a:pPr>
              <a:defRPr/>
            </a:pPr>
            <a:r>
              <a:rPr lang="en-US" sz="2400" b="0" dirty="0">
                <a:solidFill>
                  <a:schemeClr val="tx1"/>
                </a:solidFill>
              </a:rPr>
              <a:t>In effect, the supply of loanable funds curve shifts leftward. </a:t>
            </a:r>
          </a:p>
          <a:p>
            <a:pPr>
              <a:defRPr/>
            </a:pPr>
            <a:r>
              <a:rPr lang="en-US" sz="2400" b="0" dirty="0">
                <a:solidFill>
                  <a:schemeClr val="tx1"/>
                </a:solidFill>
              </a:rPr>
              <a:t>The change in the interest rate due to a change in the expected inflation rate.</a:t>
            </a:r>
          </a:p>
        </p:txBody>
      </p:sp>
      <p:sp>
        <p:nvSpPr>
          <p:cNvPr id="7" name="Rounded Rectangle 6">
            <a:hlinkClick r:id="rId4" action="ppaction://hlinksldjump"/>
          </p:cNvPr>
          <p:cNvSpPr/>
          <p:nvPr/>
        </p:nvSpPr>
        <p:spPr bwMode="auto">
          <a:xfrm>
            <a:off x="8001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39624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3012">
                                            <p:txEl>
                                              <p:pRg st="0" end="0"/>
                                            </p:txEl>
                                          </p:spTgt>
                                        </p:tgtEl>
                                        <p:attrNameLst>
                                          <p:attrName>style.visibility</p:attrName>
                                        </p:attrNameLst>
                                      </p:cBhvr>
                                      <p:to>
                                        <p:strVal val="visible"/>
                                      </p:to>
                                    </p:set>
                                    <p:animEffect transition="in" filter="fade">
                                      <p:cBhvr>
                                        <p:cTn id="7" dur="2000"/>
                                        <p:tgtEl>
                                          <p:spTgt spid="4301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3012">
                                            <p:txEl>
                                              <p:pRg st="1" end="1"/>
                                            </p:txEl>
                                          </p:spTgt>
                                        </p:tgtEl>
                                        <p:attrNameLst>
                                          <p:attrName>style.visibility</p:attrName>
                                        </p:attrNameLst>
                                      </p:cBhvr>
                                      <p:to>
                                        <p:strVal val="visible"/>
                                      </p:to>
                                    </p:set>
                                    <p:animEffect transition="in" filter="fade">
                                      <p:cBhvr>
                                        <p:cTn id="12" dur="2000"/>
                                        <p:tgtEl>
                                          <p:spTgt spid="4301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3012">
                                            <p:txEl>
                                              <p:pRg st="2" end="2"/>
                                            </p:txEl>
                                          </p:spTgt>
                                        </p:tgtEl>
                                        <p:attrNameLst>
                                          <p:attrName>style.visibility</p:attrName>
                                        </p:attrNameLst>
                                      </p:cBhvr>
                                      <p:to>
                                        <p:strVal val="visible"/>
                                      </p:to>
                                    </p:set>
                                    <p:animEffect transition="in" filter="fade">
                                      <p:cBhvr>
                                        <p:cTn id="17" dur="2000"/>
                                        <p:tgtEl>
                                          <p:spTgt spid="430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pPr>
              <a:buFont typeface="Wingdings" pitchFamily="2" charset="2"/>
              <a:buChar char="Ø"/>
              <a:defRPr/>
            </a:pPr>
            <a:r>
              <a:rPr lang="en-US" dirty="0"/>
              <a:t>Point 1 in time: Fed says it will increase the growth rate of the money supply.</a:t>
            </a:r>
          </a:p>
          <a:p>
            <a:pPr>
              <a:buFont typeface="Wingdings" pitchFamily="2" charset="2"/>
              <a:buChar char="Ø"/>
              <a:defRPr/>
            </a:pPr>
            <a:r>
              <a:rPr lang="en-US" dirty="0"/>
              <a:t>Point 2 in time: If the expectations effect kicks in immediately, then . . .</a:t>
            </a:r>
          </a:p>
          <a:p>
            <a:pPr>
              <a:buFont typeface="Wingdings" pitchFamily="2" charset="2"/>
              <a:buChar char="Ø"/>
              <a:defRPr/>
            </a:pPr>
            <a:r>
              <a:rPr lang="en-US" dirty="0"/>
              <a:t>Point 3 in time: Interest rates rise.</a:t>
            </a:r>
          </a:p>
          <a:p>
            <a:pPr>
              <a:buFont typeface="Wingdings" pitchFamily="2" charset="2"/>
              <a:buChar char="Ø"/>
              <a:defRPr/>
            </a:pPr>
            <a:r>
              <a:rPr lang="en-US" dirty="0"/>
              <a:t>Point 4 in time: Liquidity effect kicks in.</a:t>
            </a:r>
          </a:p>
          <a:p>
            <a:pPr>
              <a:buFont typeface="Wingdings" pitchFamily="2" charset="2"/>
              <a:buChar char="Ø"/>
              <a:defRPr/>
            </a:pPr>
            <a:r>
              <a:rPr lang="en-US" dirty="0"/>
              <a:t>Point 5 in time: As a result of what happened at point 4, the interest rate drops.</a:t>
            </a:r>
          </a:p>
          <a:p>
            <a:pPr>
              <a:buFont typeface="Wingdings" pitchFamily="2" charset="2"/>
              <a:buChar char="Ø"/>
              <a:defRPr/>
            </a:pPr>
            <a:r>
              <a:rPr lang="en-US" dirty="0"/>
              <a:t>The interest rate is now lower than it was at point 3.</a:t>
            </a:r>
          </a:p>
        </p:txBody>
      </p:sp>
      <p:sp>
        <p:nvSpPr>
          <p:cNvPr id="43010" name="Rectangle 2"/>
          <p:cNvSpPr>
            <a:spLocks noGrp="1" noChangeArrowheads="1"/>
          </p:cNvSpPr>
          <p:nvPr>
            <p:ph type="title"/>
          </p:nvPr>
        </p:nvSpPr>
        <p:spPr>
          <a:solidFill>
            <a:srgbClr val="DDDDDD"/>
          </a:solidFill>
          <a:ln>
            <a:solidFill>
              <a:schemeClr val="bg2"/>
            </a:solidFill>
          </a:ln>
        </p:spPr>
        <p:txBody>
          <a:bodyPr>
            <a:normAutofit fontScale="90000"/>
          </a:bodyPr>
          <a:lstStyle/>
          <a:p>
            <a:pPr>
              <a:defRPr/>
            </a:pPr>
            <a:r>
              <a:rPr lang="en-US" sz="3600" dirty="0">
                <a:solidFill>
                  <a:srgbClr val="034EBD"/>
                </a:solidFill>
              </a:rPr>
              <a:t>What Happens to the Interest Rate as the</a:t>
            </a:r>
            <a:br>
              <a:rPr lang="en-US" sz="3600" dirty="0">
                <a:solidFill>
                  <a:srgbClr val="034EBD"/>
                </a:solidFill>
              </a:rPr>
            </a:br>
            <a:r>
              <a:rPr lang="en-US" sz="3600" dirty="0">
                <a:solidFill>
                  <a:srgbClr val="034EBD"/>
                </a:solidFill>
              </a:rPr>
              <a:t>Money Supply Changes</a:t>
            </a:r>
            <a:r>
              <a:rPr lang="en-US" dirty="0">
                <a:solidFill>
                  <a:srgbClr val="034EBD"/>
                </a:solidFill>
              </a:rPr>
              <a:t>?</a:t>
            </a:r>
          </a:p>
        </p:txBody>
      </p:sp>
      <p:sp>
        <p:nvSpPr>
          <p:cNvPr id="8" name="Rounded Rectangle 7">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9"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2000"/>
                                        <p:tgtEl>
                                          <p:spTgt spid="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2000"/>
                                        <p:tgtEl>
                                          <p:spTgt spid="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2000"/>
                                        <p:tgtEl>
                                          <p:spTgt spid="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2000"/>
                                        <p:tgtEl>
                                          <p:spTgt spid="6">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2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pPr>
              <a:buFontTx/>
              <a:buNone/>
              <a:defRPr/>
            </a:pPr>
            <a:r>
              <a:rPr lang="en-US" dirty="0"/>
              <a:t>	A change in the money supply affects the economy in many ways.</a:t>
            </a:r>
          </a:p>
          <a:p>
            <a:pPr>
              <a:buFontTx/>
              <a:buNone/>
              <a:defRPr/>
            </a:pPr>
            <a:r>
              <a:rPr lang="en-US" dirty="0"/>
              <a:t>	Changing the supply of loanable funds directly, changing Real GDP and therefore changing the demand for and supply of loanable funds, changing the expected inflation rate, and so on. The </a:t>
            </a:r>
            <a:r>
              <a:rPr lang="en-US" i="1" dirty="0"/>
              <a:t>timing and magnitude of these effects determine the changes in the interest rate</a:t>
            </a:r>
            <a:endParaRPr lang="en-US" dirty="0"/>
          </a:p>
        </p:txBody>
      </p:sp>
      <p:sp>
        <p:nvSpPr>
          <p:cNvPr id="43010" name="Rectangle 2"/>
          <p:cNvSpPr>
            <a:spLocks noGrp="1" noChangeArrowheads="1"/>
          </p:cNvSpPr>
          <p:nvPr>
            <p:ph type="title"/>
          </p:nvPr>
        </p:nvSpPr>
        <p:spPr>
          <a:solidFill>
            <a:srgbClr val="DDDDDD"/>
          </a:solidFill>
          <a:ln>
            <a:solidFill>
              <a:schemeClr val="bg2"/>
            </a:solidFill>
          </a:ln>
        </p:spPr>
        <p:txBody>
          <a:bodyPr>
            <a:normAutofit fontScale="90000"/>
          </a:bodyPr>
          <a:lstStyle/>
          <a:p>
            <a:pPr>
              <a:defRPr/>
            </a:pPr>
            <a:r>
              <a:rPr lang="en-US" sz="3600" dirty="0">
                <a:solidFill>
                  <a:srgbClr val="034EBD"/>
                </a:solidFill>
              </a:rPr>
              <a:t>What Happens to the Interest Rate as the</a:t>
            </a:r>
            <a:br>
              <a:rPr lang="en-US" sz="3600" dirty="0">
                <a:solidFill>
                  <a:srgbClr val="034EBD"/>
                </a:solidFill>
              </a:rPr>
            </a:br>
            <a:r>
              <a:rPr lang="en-US" sz="3600" dirty="0">
                <a:solidFill>
                  <a:srgbClr val="034EBD"/>
                </a:solidFill>
              </a:rPr>
              <a:t>Money Supply Changes</a:t>
            </a:r>
            <a:r>
              <a:rPr lang="en-US" dirty="0">
                <a:solidFill>
                  <a:srgbClr val="034EBD"/>
                </a:solidFill>
              </a:rPr>
              <a:t>?</a:t>
            </a:r>
          </a:p>
        </p:txBody>
      </p:sp>
      <p:sp>
        <p:nvSpPr>
          <p:cNvPr id="8" name="Rounded Rectangle 7">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9"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a:xfrm>
            <a:off x="457200" y="1295400"/>
            <a:ext cx="8229600" cy="2895600"/>
          </a:xfrm>
        </p:spPr>
        <p:txBody>
          <a:bodyPr>
            <a:normAutofit fontScale="85000" lnSpcReduction="20000"/>
          </a:bodyPr>
          <a:lstStyle/>
          <a:p>
            <a:pPr eaLnBrk="1" hangingPunct="1">
              <a:buFontTx/>
              <a:buNone/>
            </a:pPr>
            <a:r>
              <a:rPr lang="en-US" sz="2800"/>
              <a:t>    In a large economy such as ours, it is impossible to simply count how many times each dollar changes hands (velocity).</a:t>
            </a:r>
          </a:p>
          <a:p>
            <a:pPr eaLnBrk="1" hangingPunct="1">
              <a:buFontTx/>
              <a:buNone/>
            </a:pPr>
            <a:r>
              <a:rPr lang="en-US" sz="2800"/>
              <a:t>    As an alternative:</a:t>
            </a:r>
          </a:p>
          <a:p>
            <a:pPr eaLnBrk="1" hangingPunct="1">
              <a:buFontTx/>
              <a:buNone/>
            </a:pPr>
            <a:r>
              <a:rPr lang="en-US" sz="2800"/>
              <a:t>	M x V = P x Q</a:t>
            </a:r>
          </a:p>
          <a:p>
            <a:pPr eaLnBrk="1" hangingPunct="1">
              <a:buFontTx/>
              <a:buNone/>
            </a:pPr>
            <a:r>
              <a:rPr lang="en-US" sz="2800"/>
              <a:t>    GDP is equal to P x Q</a:t>
            </a:r>
          </a:p>
          <a:p>
            <a:pPr eaLnBrk="1" hangingPunct="1">
              <a:buFontTx/>
              <a:buNone/>
            </a:pPr>
            <a:r>
              <a:rPr lang="en-US" sz="2800"/>
              <a:t>    M x V = GDP</a:t>
            </a:r>
          </a:p>
          <a:p>
            <a:pPr eaLnBrk="1" hangingPunct="1">
              <a:buFontTx/>
              <a:buNone/>
            </a:pPr>
            <a:r>
              <a:rPr lang="en-US" sz="2800"/>
              <a:t>    V = GDP* / M*</a:t>
            </a:r>
          </a:p>
        </p:txBody>
      </p:sp>
      <p:sp>
        <p:nvSpPr>
          <p:cNvPr id="6146" name="Rectangle 2"/>
          <p:cNvSpPr>
            <a:spLocks noGrp="1" noChangeArrowheads="1"/>
          </p:cNvSpPr>
          <p:nvPr>
            <p:ph type="title"/>
          </p:nvPr>
        </p:nvSpPr>
        <p:spPr>
          <a:xfrm>
            <a:off x="457200" y="274638"/>
            <a:ext cx="8229600" cy="868362"/>
          </a:xfrm>
          <a:solidFill>
            <a:srgbClr val="DDDDDD"/>
          </a:solidFill>
          <a:ln>
            <a:solidFill>
              <a:schemeClr val="bg2"/>
            </a:solidFill>
          </a:ln>
        </p:spPr>
        <p:txBody>
          <a:bodyPr/>
          <a:lstStyle/>
          <a:p>
            <a:pPr eaLnBrk="1" hangingPunct="1"/>
            <a:r>
              <a:rPr lang="en-US">
                <a:solidFill>
                  <a:srgbClr val="034EBD"/>
                </a:solidFill>
              </a:rPr>
              <a:t>Calculating Velocity</a:t>
            </a:r>
          </a:p>
        </p:txBody>
      </p:sp>
      <p:sp>
        <p:nvSpPr>
          <p:cNvPr id="37892" name="Text Box 4"/>
          <p:cNvSpPr txBox="1">
            <a:spLocks noChangeArrowheads="1"/>
          </p:cNvSpPr>
          <p:nvPr/>
        </p:nvSpPr>
        <p:spPr bwMode="auto">
          <a:xfrm>
            <a:off x="762000" y="5410200"/>
            <a:ext cx="7696200" cy="644525"/>
          </a:xfrm>
          <a:prstGeom prst="rect">
            <a:avLst/>
          </a:prstGeom>
          <a:noFill/>
          <a:ln w="317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lnSpc>
                <a:spcPct val="80000"/>
              </a:lnSpc>
              <a:spcBef>
                <a:spcPct val="20000"/>
              </a:spcBef>
              <a:buFont typeface="Arial" charset="0"/>
              <a:buChar char="*"/>
            </a:pPr>
            <a:r>
              <a:rPr lang="en-US" sz="2000" b="0">
                <a:solidFill>
                  <a:srgbClr val="002060"/>
                </a:solidFill>
              </a:rPr>
              <a:t>GDP data is available from the Bureau of Economic Analysis; </a:t>
            </a:r>
          </a:p>
          <a:p>
            <a:pPr eaLnBrk="1" hangingPunct="1">
              <a:lnSpc>
                <a:spcPct val="80000"/>
              </a:lnSpc>
              <a:spcBef>
                <a:spcPct val="20000"/>
              </a:spcBef>
              <a:buFont typeface="Arial" charset="0"/>
              <a:buChar char="*"/>
            </a:pPr>
            <a:r>
              <a:rPr lang="en-US" sz="2000" b="0">
                <a:solidFill>
                  <a:srgbClr val="002060"/>
                </a:solidFill>
              </a:rPr>
              <a:t>M is available from the Federal Reserve.</a:t>
            </a:r>
          </a:p>
        </p:txBody>
      </p:sp>
      <p:sp>
        <p:nvSpPr>
          <p:cNvPr id="7" name="Rounded Rectangle 6">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fade">
                                      <p:cBhvr>
                                        <p:cTn id="7" dur="2000"/>
                                        <p:tgtEl>
                                          <p:spTgt spid="378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7891">
                                            <p:txEl>
                                              <p:pRg st="1" end="1"/>
                                            </p:txEl>
                                          </p:spTgt>
                                        </p:tgtEl>
                                        <p:attrNameLst>
                                          <p:attrName>style.visibility</p:attrName>
                                        </p:attrNameLst>
                                      </p:cBhvr>
                                      <p:to>
                                        <p:strVal val="visible"/>
                                      </p:to>
                                    </p:set>
                                    <p:animEffect transition="in" filter="fade">
                                      <p:cBhvr>
                                        <p:cTn id="12" dur="2000"/>
                                        <p:tgtEl>
                                          <p:spTgt spid="378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7891">
                                            <p:txEl>
                                              <p:pRg st="2" end="2"/>
                                            </p:txEl>
                                          </p:spTgt>
                                        </p:tgtEl>
                                        <p:attrNameLst>
                                          <p:attrName>style.visibility</p:attrName>
                                        </p:attrNameLst>
                                      </p:cBhvr>
                                      <p:to>
                                        <p:strVal val="visible"/>
                                      </p:to>
                                    </p:set>
                                    <p:animEffect transition="in" filter="fade">
                                      <p:cBhvr>
                                        <p:cTn id="17" dur="2000"/>
                                        <p:tgtEl>
                                          <p:spTgt spid="3789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7891">
                                            <p:txEl>
                                              <p:pRg st="3" end="3"/>
                                            </p:txEl>
                                          </p:spTgt>
                                        </p:tgtEl>
                                        <p:attrNameLst>
                                          <p:attrName>style.visibility</p:attrName>
                                        </p:attrNameLst>
                                      </p:cBhvr>
                                      <p:to>
                                        <p:strVal val="visible"/>
                                      </p:to>
                                    </p:set>
                                    <p:animEffect transition="in" filter="fade">
                                      <p:cBhvr>
                                        <p:cTn id="22" dur="2000"/>
                                        <p:tgtEl>
                                          <p:spTgt spid="3789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7891">
                                            <p:txEl>
                                              <p:pRg st="4" end="4"/>
                                            </p:txEl>
                                          </p:spTgt>
                                        </p:tgtEl>
                                        <p:attrNameLst>
                                          <p:attrName>style.visibility</p:attrName>
                                        </p:attrNameLst>
                                      </p:cBhvr>
                                      <p:to>
                                        <p:strVal val="visible"/>
                                      </p:to>
                                    </p:set>
                                    <p:animEffect transition="in" filter="fade">
                                      <p:cBhvr>
                                        <p:cTn id="27" dur="2000"/>
                                        <p:tgtEl>
                                          <p:spTgt spid="3789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37891">
                                            <p:txEl>
                                              <p:pRg st="5" end="5"/>
                                            </p:txEl>
                                          </p:spTgt>
                                        </p:tgtEl>
                                        <p:attrNameLst>
                                          <p:attrName>style.visibility</p:attrName>
                                        </p:attrNameLst>
                                      </p:cBhvr>
                                      <p:to>
                                        <p:strVal val="visible"/>
                                      </p:to>
                                    </p:set>
                                    <p:animEffect transition="in" filter="fade">
                                      <p:cBhvr>
                                        <p:cTn id="32" dur="2000"/>
                                        <p:tgtEl>
                                          <p:spTgt spid="37891">
                                            <p:txEl>
                                              <p:pRg st="5" end="5"/>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7892"/>
                                        </p:tgtEl>
                                        <p:attrNameLst>
                                          <p:attrName>style.visibility</p:attrName>
                                        </p:attrNameLst>
                                      </p:cBhvr>
                                      <p:to>
                                        <p:strVal val="visible"/>
                                      </p:to>
                                    </p:set>
                                    <p:animEffect transition="in" filter="fade">
                                      <p:cBhvr>
                                        <p:cTn id="35" dur="2000"/>
                                        <p:tgtEl>
                                          <p:spTgt spid="37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Grp="1" noChangeArrowheads="1"/>
          </p:cNvSpPr>
          <p:nvPr>
            <p:ph type="title"/>
          </p:nvPr>
        </p:nvSpPr>
        <p:spPr>
          <a:xfrm>
            <a:off x="457200" y="152400"/>
            <a:ext cx="8382000" cy="838200"/>
          </a:xfrm>
          <a:solidFill>
            <a:srgbClr val="DDDDDD"/>
          </a:solidFill>
          <a:ln>
            <a:solidFill>
              <a:schemeClr val="bg2"/>
            </a:solidFill>
          </a:ln>
        </p:spPr>
        <p:txBody>
          <a:bodyPr/>
          <a:lstStyle/>
          <a:p>
            <a:pPr eaLnBrk="1" hangingPunct="1"/>
            <a:r>
              <a:rPr lang="en-US" sz="3200">
                <a:solidFill>
                  <a:srgbClr val="034EBD"/>
                </a:solidFill>
              </a:rPr>
              <a:t>How the Fed Affects the Interest Rates</a:t>
            </a:r>
          </a:p>
        </p:txBody>
      </p:sp>
      <p:pic>
        <p:nvPicPr>
          <p:cNvPr id="52227"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l="-2428" t="-1653" r="-3815"/>
          <a:stretch>
            <a:fillRect/>
          </a:stretch>
        </p:blipFill>
        <p:spPr bwMode="auto">
          <a:xfrm>
            <a:off x="2590800" y="1295401"/>
            <a:ext cx="6096000" cy="4896330"/>
          </a:xfrm>
          <a:prstGeom prst="rect">
            <a:avLst/>
          </a:prstGeom>
          <a:solidFill>
            <a:schemeClr val="bg1"/>
          </a:solidFill>
          <a:ln w="3175">
            <a:solidFill>
              <a:schemeClr val="tx1"/>
            </a:solidFill>
            <a:miter lim="800000"/>
            <a:headEnd/>
            <a:tailEnd/>
          </a:ln>
        </p:spPr>
      </p:pic>
      <p:sp>
        <p:nvSpPr>
          <p:cNvPr id="101390" name="Text Box 14"/>
          <p:cNvSpPr txBox="1">
            <a:spLocks noChangeArrowheads="1"/>
          </p:cNvSpPr>
          <p:nvPr/>
        </p:nvSpPr>
        <p:spPr bwMode="auto">
          <a:xfrm>
            <a:off x="152400" y="1690688"/>
            <a:ext cx="3200400" cy="406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r>
              <a:rPr lang="en-US" sz="2400" b="0">
                <a:solidFill>
                  <a:srgbClr val="002060"/>
                </a:solidFill>
              </a:rPr>
              <a:t>Liquidity Effect </a:t>
            </a:r>
            <a:r>
              <a:rPr lang="en-US" sz="2400" b="0">
                <a:solidFill>
                  <a:srgbClr val="002060"/>
                </a:solidFill>
                <a:latin typeface="Times New Roman" pitchFamily="18" charset="0"/>
                <a:cs typeface="Times New Roman" pitchFamily="18" charset="0"/>
              </a:rPr>
              <a:t>→</a:t>
            </a:r>
          </a:p>
          <a:p>
            <a:pPr eaLnBrk="1" hangingPunct="1"/>
            <a:endParaRPr lang="en-US" sz="2400" b="0">
              <a:solidFill>
                <a:srgbClr val="002060"/>
              </a:solidFill>
              <a:latin typeface="Times New Roman" pitchFamily="18" charset="0"/>
              <a:cs typeface="Times New Roman" pitchFamily="18" charset="0"/>
            </a:endParaRPr>
          </a:p>
          <a:p>
            <a:pPr eaLnBrk="1" hangingPunct="1"/>
            <a:endParaRPr lang="en-US" sz="2400" b="0">
              <a:solidFill>
                <a:srgbClr val="002060"/>
              </a:solidFill>
              <a:latin typeface="Times New Roman" pitchFamily="18" charset="0"/>
              <a:cs typeface="Times New Roman" pitchFamily="18" charset="0"/>
            </a:endParaRPr>
          </a:p>
          <a:p>
            <a:pPr eaLnBrk="1" hangingPunct="1"/>
            <a:r>
              <a:rPr lang="en-US" sz="2400" b="0">
                <a:solidFill>
                  <a:srgbClr val="002060"/>
                </a:solidFill>
                <a:latin typeface="Times New Roman" pitchFamily="18" charset="0"/>
                <a:cs typeface="Times New Roman" pitchFamily="18" charset="0"/>
              </a:rPr>
              <a:t>Income Effect →</a:t>
            </a:r>
          </a:p>
          <a:p>
            <a:pPr eaLnBrk="1" hangingPunct="1"/>
            <a:endParaRPr lang="en-US" sz="2400" b="0">
              <a:solidFill>
                <a:srgbClr val="002060"/>
              </a:solidFill>
              <a:latin typeface="Times New Roman" pitchFamily="18" charset="0"/>
              <a:cs typeface="Times New Roman" pitchFamily="18" charset="0"/>
            </a:endParaRPr>
          </a:p>
          <a:p>
            <a:pPr eaLnBrk="1" hangingPunct="1"/>
            <a:endParaRPr lang="en-US" sz="2400" b="0">
              <a:solidFill>
                <a:srgbClr val="002060"/>
              </a:solidFill>
              <a:latin typeface="Times New Roman" pitchFamily="18" charset="0"/>
              <a:cs typeface="Times New Roman" pitchFamily="18" charset="0"/>
            </a:endParaRPr>
          </a:p>
          <a:p>
            <a:pPr eaLnBrk="1" hangingPunct="1"/>
            <a:r>
              <a:rPr lang="en-US" sz="2400" b="0">
                <a:solidFill>
                  <a:srgbClr val="002060"/>
                </a:solidFill>
                <a:latin typeface="Times New Roman" pitchFamily="18" charset="0"/>
                <a:cs typeface="Times New Roman" pitchFamily="18" charset="0"/>
              </a:rPr>
              <a:t>Price Level Effect </a:t>
            </a:r>
            <a:r>
              <a:rPr lang="en-US" sz="2400" b="0">
                <a:solidFill>
                  <a:srgbClr val="002060"/>
                </a:solidFill>
                <a:latin typeface="Arial" charset="0"/>
              </a:rPr>
              <a:t>→</a:t>
            </a:r>
          </a:p>
          <a:p>
            <a:pPr eaLnBrk="1" hangingPunct="1"/>
            <a:endParaRPr lang="en-US" sz="2400" b="0">
              <a:solidFill>
                <a:srgbClr val="002060"/>
              </a:solidFill>
              <a:latin typeface="Times New Roman" pitchFamily="18" charset="0"/>
              <a:cs typeface="Times New Roman" pitchFamily="18" charset="0"/>
            </a:endParaRPr>
          </a:p>
          <a:p>
            <a:pPr eaLnBrk="1" hangingPunct="1"/>
            <a:endParaRPr lang="en-US" sz="1800" b="0">
              <a:solidFill>
                <a:srgbClr val="002060"/>
              </a:solidFill>
              <a:latin typeface="Arial" charset="0"/>
            </a:endParaRPr>
          </a:p>
          <a:p>
            <a:pPr eaLnBrk="1" hangingPunct="1"/>
            <a:r>
              <a:rPr lang="en-US" sz="2400" b="0">
                <a:solidFill>
                  <a:srgbClr val="002060"/>
                </a:solidFill>
              </a:rPr>
              <a:t>Expectations Effect →</a:t>
            </a:r>
          </a:p>
          <a:p>
            <a:pPr eaLnBrk="1" hangingPunct="1"/>
            <a:endParaRPr lang="en-US" sz="2400" b="0">
              <a:solidFill>
                <a:srgbClr val="002060"/>
              </a:solidFill>
              <a:latin typeface="Arial" charset="0"/>
            </a:endParaRPr>
          </a:p>
        </p:txBody>
      </p:sp>
      <p:sp>
        <p:nvSpPr>
          <p:cNvPr id="52229" name="Text Box 16"/>
          <p:cNvSpPr txBox="1">
            <a:spLocks noChangeArrowheads="1"/>
          </p:cNvSpPr>
          <p:nvPr/>
        </p:nvSpPr>
        <p:spPr bwMode="auto">
          <a:xfrm>
            <a:off x="5943600" y="22860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spcBef>
                <a:spcPct val="50000"/>
              </a:spcBef>
            </a:pPr>
            <a:endParaRPr lang="en-US" sz="1800" b="0">
              <a:solidFill>
                <a:schemeClr val="tx1"/>
              </a:solidFill>
              <a:latin typeface="Arial" charset="0"/>
            </a:endParaRPr>
          </a:p>
        </p:txBody>
      </p:sp>
      <p:sp>
        <p:nvSpPr>
          <p:cNvPr id="101393" name="Text Box 17"/>
          <p:cNvSpPr txBox="1">
            <a:spLocks noChangeArrowheads="1"/>
          </p:cNvSpPr>
          <p:nvPr/>
        </p:nvSpPr>
        <p:spPr bwMode="auto">
          <a:xfrm>
            <a:off x="5715000" y="2057400"/>
            <a:ext cx="387350" cy="579438"/>
          </a:xfrm>
          <a:prstGeom prst="rect">
            <a:avLst/>
          </a:prstGeom>
          <a:noFill/>
          <a:ln w="9525">
            <a:noFill/>
            <a:miter lim="800000"/>
            <a:headEnd/>
            <a:tailEnd/>
          </a:ln>
          <a:effectLst/>
        </p:spPr>
        <p:txBody>
          <a:bodyPr wrap="none">
            <a:spAutoFit/>
          </a:bodyPr>
          <a:lstStyle/>
          <a:p>
            <a:pPr>
              <a:defRPr/>
            </a:pPr>
            <a:r>
              <a:rPr lang="en-US" sz="3200">
                <a:solidFill>
                  <a:schemeClr val="hlink"/>
                </a:solidFill>
                <a:effectLst>
                  <a:outerShdw blurRad="38100" dist="38100" dir="2700000" algn="tl">
                    <a:srgbClr val="C0C0C0"/>
                  </a:outerShdw>
                </a:effectLst>
                <a:latin typeface="Times New Roman" pitchFamily="18" charset="0"/>
                <a:cs typeface="Times New Roman" pitchFamily="18" charset="0"/>
              </a:rPr>
              <a:t>↓</a:t>
            </a:r>
          </a:p>
        </p:txBody>
      </p:sp>
      <p:sp>
        <p:nvSpPr>
          <p:cNvPr id="101395" name="Rectangle 19"/>
          <p:cNvSpPr>
            <a:spLocks noChangeArrowheads="1"/>
          </p:cNvSpPr>
          <p:nvPr/>
        </p:nvSpPr>
        <p:spPr bwMode="auto">
          <a:xfrm>
            <a:off x="5715000" y="3103563"/>
            <a:ext cx="387350" cy="579437"/>
          </a:xfrm>
          <a:prstGeom prst="rect">
            <a:avLst/>
          </a:prstGeom>
          <a:noFill/>
          <a:ln w="9525">
            <a:noFill/>
            <a:miter lim="800000"/>
            <a:headEnd/>
            <a:tailEnd/>
          </a:ln>
          <a:effectLst/>
        </p:spPr>
        <p:txBody>
          <a:bodyPr wrap="none">
            <a:spAutoFit/>
          </a:bodyPr>
          <a:lstStyle/>
          <a:p>
            <a:pPr>
              <a:defRPr/>
            </a:pPr>
            <a:r>
              <a:rPr lang="en-US" sz="3200" b="0">
                <a:solidFill>
                  <a:schemeClr val="hlink"/>
                </a:solidFill>
                <a:effectLst>
                  <a:outerShdw blurRad="38100" dist="38100" dir="2700000" algn="tl">
                    <a:srgbClr val="C0C0C0"/>
                  </a:outerShdw>
                </a:effectLst>
                <a:latin typeface="Arial" charset="0"/>
              </a:rPr>
              <a:t>↓</a:t>
            </a:r>
          </a:p>
        </p:txBody>
      </p:sp>
      <p:sp>
        <p:nvSpPr>
          <p:cNvPr id="101396" name="Rectangle 20"/>
          <p:cNvSpPr>
            <a:spLocks noChangeArrowheads="1"/>
          </p:cNvSpPr>
          <p:nvPr/>
        </p:nvSpPr>
        <p:spPr bwMode="auto">
          <a:xfrm>
            <a:off x="5715000" y="4217988"/>
            <a:ext cx="387350" cy="579437"/>
          </a:xfrm>
          <a:prstGeom prst="rect">
            <a:avLst/>
          </a:prstGeom>
          <a:noFill/>
          <a:ln w="9525">
            <a:noFill/>
            <a:miter lim="800000"/>
            <a:headEnd/>
            <a:tailEnd/>
          </a:ln>
          <a:effectLst/>
        </p:spPr>
        <p:txBody>
          <a:bodyPr wrap="none">
            <a:spAutoFit/>
          </a:bodyPr>
          <a:lstStyle/>
          <a:p>
            <a:pPr>
              <a:defRPr/>
            </a:pPr>
            <a:r>
              <a:rPr lang="en-US" sz="3200" b="0">
                <a:solidFill>
                  <a:schemeClr val="hlink"/>
                </a:solidFill>
                <a:effectLst>
                  <a:outerShdw blurRad="38100" dist="38100" dir="2700000" algn="tl">
                    <a:srgbClr val="C0C0C0"/>
                  </a:outerShdw>
                </a:effectLst>
                <a:latin typeface="Arial" charset="0"/>
              </a:rPr>
              <a:t>↓</a:t>
            </a:r>
          </a:p>
        </p:txBody>
      </p:sp>
      <p:sp>
        <p:nvSpPr>
          <p:cNvPr id="11" name="Rounded Rectangle 10">
            <a:hlinkClick r:id="rId4" action="ppaction://hlinksldjump"/>
          </p:cNvPr>
          <p:cNvSpPr/>
          <p:nvPr/>
        </p:nvSpPr>
        <p:spPr bwMode="auto">
          <a:xfrm>
            <a:off x="7620000" y="63246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12" name="Rectangle 5"/>
          <p:cNvSpPr txBox="1">
            <a:spLocks noChangeArrowheads="1"/>
          </p:cNvSpPr>
          <p:nvPr/>
        </p:nvSpPr>
        <p:spPr>
          <a:xfrm>
            <a:off x="2514600" y="64770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1396"/>
                                        </p:tgtEl>
                                        <p:attrNameLst>
                                          <p:attrName>style.visibility</p:attrName>
                                        </p:attrNameLst>
                                      </p:cBhvr>
                                      <p:to>
                                        <p:strVal val="visible"/>
                                      </p:to>
                                    </p:set>
                                    <p:animEffect transition="in" filter="fade">
                                      <p:cBhvr>
                                        <p:cTn id="7" dur="2000"/>
                                        <p:tgtEl>
                                          <p:spTgt spid="10139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1395"/>
                                        </p:tgtEl>
                                        <p:attrNameLst>
                                          <p:attrName>style.visibility</p:attrName>
                                        </p:attrNameLst>
                                      </p:cBhvr>
                                      <p:to>
                                        <p:strVal val="visible"/>
                                      </p:to>
                                    </p:set>
                                    <p:animEffect transition="in" filter="fade">
                                      <p:cBhvr>
                                        <p:cTn id="10" dur="2000"/>
                                        <p:tgtEl>
                                          <p:spTgt spid="10139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1393"/>
                                        </p:tgtEl>
                                        <p:attrNameLst>
                                          <p:attrName>style.visibility</p:attrName>
                                        </p:attrNameLst>
                                      </p:cBhvr>
                                      <p:to>
                                        <p:strVal val="visible"/>
                                      </p:to>
                                    </p:set>
                                    <p:animEffect transition="in" filter="fade">
                                      <p:cBhvr>
                                        <p:cTn id="13" dur="2000"/>
                                        <p:tgtEl>
                                          <p:spTgt spid="10139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nodeType="clickEffect">
                                  <p:stCondLst>
                                    <p:cond delay="0"/>
                                  </p:stCondLst>
                                  <p:childTnLst>
                                    <p:set>
                                      <p:cBhvr>
                                        <p:cTn id="17" dur="1" fill="hold">
                                          <p:stCondLst>
                                            <p:cond delay="0"/>
                                          </p:stCondLst>
                                        </p:cTn>
                                        <p:tgtEl>
                                          <p:spTgt spid="101390">
                                            <p:txEl>
                                              <p:pRg st="0" end="0"/>
                                            </p:txEl>
                                          </p:spTgt>
                                        </p:tgtEl>
                                        <p:attrNameLst>
                                          <p:attrName>style.visibility</p:attrName>
                                        </p:attrNameLst>
                                      </p:cBhvr>
                                      <p:to>
                                        <p:strVal val="visible"/>
                                      </p:to>
                                    </p:set>
                                    <p:anim calcmode="lin" valueType="num">
                                      <p:cBhvr additive="base">
                                        <p:cTn id="18" dur="500" fill="hold"/>
                                        <p:tgtEl>
                                          <p:spTgt spid="101390">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0139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nodeType="clickEffect">
                                  <p:stCondLst>
                                    <p:cond delay="0"/>
                                  </p:stCondLst>
                                  <p:childTnLst>
                                    <p:set>
                                      <p:cBhvr>
                                        <p:cTn id="23" dur="1" fill="hold">
                                          <p:stCondLst>
                                            <p:cond delay="0"/>
                                          </p:stCondLst>
                                        </p:cTn>
                                        <p:tgtEl>
                                          <p:spTgt spid="101390">
                                            <p:txEl>
                                              <p:pRg st="3" end="3"/>
                                            </p:txEl>
                                          </p:spTgt>
                                        </p:tgtEl>
                                        <p:attrNameLst>
                                          <p:attrName>style.visibility</p:attrName>
                                        </p:attrNameLst>
                                      </p:cBhvr>
                                      <p:to>
                                        <p:strVal val="visible"/>
                                      </p:to>
                                    </p:set>
                                    <p:anim calcmode="lin" valueType="num">
                                      <p:cBhvr additive="base">
                                        <p:cTn id="24" dur="500" fill="hold"/>
                                        <p:tgtEl>
                                          <p:spTgt spid="101390">
                                            <p:txEl>
                                              <p:pRg st="3" end="3"/>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0139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nodeType="clickEffect">
                                  <p:stCondLst>
                                    <p:cond delay="0"/>
                                  </p:stCondLst>
                                  <p:childTnLst>
                                    <p:set>
                                      <p:cBhvr>
                                        <p:cTn id="29" dur="1" fill="hold">
                                          <p:stCondLst>
                                            <p:cond delay="0"/>
                                          </p:stCondLst>
                                        </p:cTn>
                                        <p:tgtEl>
                                          <p:spTgt spid="101390">
                                            <p:txEl>
                                              <p:pRg st="6" end="6"/>
                                            </p:txEl>
                                          </p:spTgt>
                                        </p:tgtEl>
                                        <p:attrNameLst>
                                          <p:attrName>style.visibility</p:attrName>
                                        </p:attrNameLst>
                                      </p:cBhvr>
                                      <p:to>
                                        <p:strVal val="visible"/>
                                      </p:to>
                                    </p:set>
                                    <p:anim calcmode="lin" valueType="num">
                                      <p:cBhvr additive="base">
                                        <p:cTn id="30" dur="500" fill="hold"/>
                                        <p:tgtEl>
                                          <p:spTgt spid="101390">
                                            <p:txEl>
                                              <p:pRg st="6" end="6"/>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01390">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nodeType="clickEffect">
                                  <p:stCondLst>
                                    <p:cond delay="0"/>
                                  </p:stCondLst>
                                  <p:childTnLst>
                                    <p:set>
                                      <p:cBhvr>
                                        <p:cTn id="35" dur="1" fill="hold">
                                          <p:stCondLst>
                                            <p:cond delay="0"/>
                                          </p:stCondLst>
                                        </p:cTn>
                                        <p:tgtEl>
                                          <p:spTgt spid="101390">
                                            <p:txEl>
                                              <p:pRg st="9" end="9"/>
                                            </p:txEl>
                                          </p:spTgt>
                                        </p:tgtEl>
                                        <p:attrNameLst>
                                          <p:attrName>style.visibility</p:attrName>
                                        </p:attrNameLst>
                                      </p:cBhvr>
                                      <p:to>
                                        <p:strVal val="visible"/>
                                      </p:to>
                                    </p:set>
                                    <p:anim calcmode="lin" valueType="num">
                                      <p:cBhvr additive="base">
                                        <p:cTn id="36" dur="500" fill="hold"/>
                                        <p:tgtEl>
                                          <p:spTgt spid="101390">
                                            <p:txEl>
                                              <p:pRg st="9" end="9"/>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101390">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93" grpId="0"/>
      <p:bldP spid="101395" grpId="0"/>
      <p:bldP spid="10139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3"/>
          <p:cNvSpPr>
            <a:spLocks noGrp="1" noChangeArrowheads="1"/>
          </p:cNvSpPr>
          <p:nvPr>
            <p:ph idx="1"/>
          </p:nvPr>
        </p:nvSpPr>
        <p:spPr/>
        <p:txBody>
          <a:bodyPr/>
          <a:lstStyle/>
          <a:p>
            <a:pPr eaLnBrk="1" hangingPunct="1">
              <a:buFont typeface="Wingdings" pitchFamily="2" charset="2"/>
              <a:buChar char="Ø"/>
            </a:pPr>
            <a:r>
              <a:rPr lang="en-US"/>
              <a:t>The interest rate actually charged (or paid) in the market; the market interest rate. </a:t>
            </a:r>
          </a:p>
          <a:p>
            <a:pPr eaLnBrk="1" hangingPunct="1">
              <a:buFont typeface="Wingdings" pitchFamily="2" charset="2"/>
              <a:buChar char="Ø"/>
            </a:pPr>
            <a:r>
              <a:rPr lang="en-US"/>
              <a:t>Nominal interest rate =  Real interest rate + Expected inflation rate.</a:t>
            </a:r>
          </a:p>
          <a:p>
            <a:pPr eaLnBrk="1" hangingPunct="1">
              <a:buFontTx/>
              <a:buNone/>
            </a:pPr>
            <a:endParaRPr lang="en-US"/>
          </a:p>
        </p:txBody>
      </p:sp>
      <p:sp>
        <p:nvSpPr>
          <p:cNvPr id="53250" name="Rectangle 2"/>
          <p:cNvSpPr>
            <a:spLocks noGrp="1" noChangeArrowheads="1"/>
          </p:cNvSpPr>
          <p:nvPr>
            <p:ph type="title"/>
          </p:nvPr>
        </p:nvSpPr>
        <p:spPr>
          <a:solidFill>
            <a:srgbClr val="DDDDDD"/>
          </a:solidFill>
          <a:ln>
            <a:solidFill>
              <a:schemeClr val="bg2"/>
            </a:solidFill>
          </a:ln>
        </p:spPr>
        <p:txBody>
          <a:bodyPr/>
          <a:lstStyle/>
          <a:p>
            <a:pPr eaLnBrk="1" hangingPunct="1"/>
            <a:r>
              <a:rPr lang="en-US">
                <a:solidFill>
                  <a:srgbClr val="034EBD"/>
                </a:solidFill>
              </a:rPr>
              <a:t>Nominal Interest Rate</a:t>
            </a:r>
          </a:p>
        </p:txBody>
      </p:sp>
      <p:sp>
        <p:nvSpPr>
          <p:cNvPr id="105477" name="Text Box 5"/>
          <p:cNvSpPr txBox="1">
            <a:spLocks noChangeArrowheads="1"/>
          </p:cNvSpPr>
          <p:nvPr/>
        </p:nvSpPr>
        <p:spPr bwMode="auto">
          <a:xfrm>
            <a:off x="3794125" y="3733800"/>
            <a:ext cx="1203325" cy="1187450"/>
          </a:xfrm>
          <a:prstGeom prst="rect">
            <a:avLst/>
          </a:prstGeom>
          <a:noFill/>
          <a:ln w="88900" cmpd="tri">
            <a:solidFill>
              <a:srgbClr val="00CC00"/>
            </a:solidFill>
            <a:miter lim="800000"/>
            <a:headEnd/>
            <a:tailEnd/>
          </a:ln>
          <a:effectLst/>
        </p:spPr>
        <p:txBody>
          <a:bodyPr wrap="none">
            <a:spAutoFit/>
          </a:bodyPr>
          <a:lstStyle/>
          <a:p>
            <a:pPr>
              <a:defRPr/>
            </a:pPr>
            <a:r>
              <a:rPr lang="en-US" sz="6600" b="0" dirty="0" err="1">
                <a:solidFill>
                  <a:srgbClr val="00CC00"/>
                </a:solidFill>
                <a:effectLst>
                  <a:outerShdw blurRad="38100" dist="38100" dir="2700000" algn="tl">
                    <a:srgbClr val="C0C0C0"/>
                  </a:outerShdw>
                </a:effectLst>
                <a:latin typeface="Arial" charset="0"/>
              </a:rPr>
              <a:t>i</a:t>
            </a:r>
            <a:r>
              <a:rPr lang="en-US" sz="6600" b="0" dirty="0">
                <a:solidFill>
                  <a:srgbClr val="00CC00"/>
                </a:solidFill>
                <a:effectLst>
                  <a:outerShdw blurRad="38100" dist="38100" dir="2700000" algn="tl">
                    <a:srgbClr val="C0C0C0"/>
                  </a:outerShdw>
                </a:effectLst>
                <a:latin typeface="Arial" charset="0"/>
                <a:cs typeface="Arial" charset="0"/>
              </a:rPr>
              <a:t>%</a:t>
            </a:r>
          </a:p>
        </p:txBody>
      </p:sp>
      <p:sp>
        <p:nvSpPr>
          <p:cNvPr id="7" name="Rounded Rectangle 6">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5475">
                                            <p:txEl>
                                              <p:pRg st="0" end="0"/>
                                            </p:txEl>
                                          </p:spTgt>
                                        </p:tgtEl>
                                        <p:attrNameLst>
                                          <p:attrName>style.visibility</p:attrName>
                                        </p:attrNameLst>
                                      </p:cBhvr>
                                      <p:to>
                                        <p:strVal val="visible"/>
                                      </p:to>
                                    </p:set>
                                    <p:animEffect transition="in" filter="fade">
                                      <p:cBhvr>
                                        <p:cTn id="7" dur="2000"/>
                                        <p:tgtEl>
                                          <p:spTgt spid="1054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05475">
                                            <p:txEl>
                                              <p:pRg st="1" end="1"/>
                                            </p:txEl>
                                          </p:spTgt>
                                        </p:tgtEl>
                                        <p:attrNameLst>
                                          <p:attrName>style.visibility</p:attrName>
                                        </p:attrNameLst>
                                      </p:cBhvr>
                                      <p:to>
                                        <p:strVal val="visible"/>
                                      </p:to>
                                    </p:set>
                                    <p:animEffect transition="in" filter="fade">
                                      <p:cBhvr>
                                        <p:cTn id="12" dur="2000"/>
                                        <p:tgtEl>
                                          <p:spTgt spid="105475">
                                            <p:txEl>
                                              <p:pRg st="1" end="1"/>
                                            </p:txEl>
                                          </p:spTgt>
                                        </p:tgtEl>
                                      </p:cBhvr>
                                    </p:animEffect>
                                  </p:childTnLst>
                                </p:cTn>
                              </p:par>
                              <p:par>
                                <p:cTn id="13" presetID="6" presetClass="emph" presetSubtype="0" fill="hold" grpId="0" nodeType="withEffect">
                                  <p:stCondLst>
                                    <p:cond delay="0"/>
                                  </p:stCondLst>
                                  <p:childTnLst>
                                    <p:animScale>
                                      <p:cBhvr>
                                        <p:cTn id="14" dur="3000" fill="hold"/>
                                        <p:tgtEl>
                                          <p:spTgt spid="10547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idx="1"/>
          </p:nvPr>
        </p:nvSpPr>
        <p:spPr/>
        <p:txBody>
          <a:bodyPr/>
          <a:lstStyle/>
          <a:p>
            <a:pPr eaLnBrk="1" hangingPunct="1">
              <a:buFont typeface="Wingdings" pitchFamily="2" charset="2"/>
              <a:buChar char="Ø"/>
            </a:pPr>
            <a:r>
              <a:rPr lang="en-US"/>
              <a:t>The nominal interest rate minus the expected inflation rate. When the expected inflation rate is zero, the real interest rate equals the nominal interest rate.</a:t>
            </a:r>
          </a:p>
          <a:p>
            <a:pPr eaLnBrk="1" hangingPunct="1">
              <a:buFont typeface="Wingdings" pitchFamily="2" charset="2"/>
              <a:buChar char="Ø"/>
            </a:pPr>
            <a:r>
              <a:rPr lang="en-US"/>
              <a:t>Real interest rate = Nominal interest rate – Expected inflation rate</a:t>
            </a:r>
          </a:p>
          <a:p>
            <a:pPr eaLnBrk="1" hangingPunct="1">
              <a:buFontTx/>
              <a:buNone/>
            </a:pPr>
            <a:endParaRPr lang="en-US"/>
          </a:p>
          <a:p>
            <a:pPr eaLnBrk="1" hangingPunct="1">
              <a:buFontTx/>
              <a:buNone/>
            </a:pPr>
            <a:endParaRPr lang="en-US"/>
          </a:p>
          <a:p>
            <a:pPr eaLnBrk="1" hangingPunct="1">
              <a:buFontTx/>
              <a:buNone/>
            </a:pPr>
            <a:endParaRPr lang="en-US"/>
          </a:p>
        </p:txBody>
      </p:sp>
      <p:sp>
        <p:nvSpPr>
          <p:cNvPr id="54274" name="Rectangle 2"/>
          <p:cNvSpPr>
            <a:spLocks noGrp="1" noChangeArrowheads="1"/>
          </p:cNvSpPr>
          <p:nvPr>
            <p:ph type="title"/>
          </p:nvPr>
        </p:nvSpPr>
        <p:spPr>
          <a:solidFill>
            <a:srgbClr val="DDDDDD"/>
          </a:solidFill>
          <a:ln>
            <a:solidFill>
              <a:schemeClr val="bg2"/>
            </a:solidFill>
          </a:ln>
        </p:spPr>
        <p:txBody>
          <a:bodyPr/>
          <a:lstStyle/>
          <a:p>
            <a:pPr eaLnBrk="1" hangingPunct="1"/>
            <a:r>
              <a:rPr lang="en-US">
                <a:solidFill>
                  <a:srgbClr val="034EBD"/>
                </a:solidFill>
              </a:rPr>
              <a:t>Real Interest Rate</a:t>
            </a:r>
          </a:p>
        </p:txBody>
      </p:sp>
      <p:sp>
        <p:nvSpPr>
          <p:cNvPr id="107525" name="Text Box 5"/>
          <p:cNvSpPr txBox="1">
            <a:spLocks noChangeArrowheads="1"/>
          </p:cNvSpPr>
          <p:nvPr/>
        </p:nvSpPr>
        <p:spPr bwMode="auto">
          <a:xfrm>
            <a:off x="3733800" y="3810000"/>
            <a:ext cx="1514475" cy="1522413"/>
          </a:xfrm>
          <a:prstGeom prst="rect">
            <a:avLst/>
          </a:prstGeom>
          <a:noFill/>
          <a:ln w="88900" cmpd="tri">
            <a:solidFill>
              <a:srgbClr val="00CC00"/>
            </a:solidFill>
            <a:miter lim="800000"/>
            <a:headEnd/>
            <a:tailEnd/>
          </a:ln>
          <a:effectLst/>
        </p:spPr>
        <p:txBody>
          <a:bodyPr wrap="none">
            <a:spAutoFit/>
          </a:bodyPr>
          <a:lstStyle/>
          <a:p>
            <a:pPr>
              <a:defRPr/>
            </a:pPr>
            <a:r>
              <a:rPr lang="en-US" sz="8800" b="0">
                <a:solidFill>
                  <a:srgbClr val="00CC00"/>
                </a:solidFill>
                <a:effectLst>
                  <a:outerShdw blurRad="38100" dist="38100" dir="2700000" algn="tl">
                    <a:srgbClr val="C0C0C0"/>
                  </a:outerShdw>
                </a:effectLst>
                <a:latin typeface="Arial" charset="0"/>
              </a:rPr>
              <a:t>i</a:t>
            </a:r>
            <a:r>
              <a:rPr lang="en-US" sz="8800" b="0">
                <a:solidFill>
                  <a:srgbClr val="00CC00"/>
                </a:solidFill>
                <a:effectLst>
                  <a:outerShdw blurRad="38100" dist="38100" dir="2700000" algn="tl">
                    <a:srgbClr val="C0C0C0"/>
                  </a:outerShdw>
                </a:effectLst>
                <a:latin typeface="Arial" charset="0"/>
                <a:cs typeface="Arial" charset="0"/>
              </a:rPr>
              <a:t>%</a:t>
            </a:r>
          </a:p>
        </p:txBody>
      </p:sp>
      <p:sp>
        <p:nvSpPr>
          <p:cNvPr id="7" name="Rounded Rectangle 6">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07523">
                                            <p:txEl>
                                              <p:pRg st="0" end="0"/>
                                            </p:txEl>
                                          </p:spTgt>
                                        </p:tgtEl>
                                        <p:attrNameLst>
                                          <p:attrName>style.visibility</p:attrName>
                                        </p:attrNameLst>
                                      </p:cBhvr>
                                      <p:to>
                                        <p:strVal val="visible"/>
                                      </p:to>
                                    </p:set>
                                    <p:animEffect transition="in" filter="fade">
                                      <p:cBhvr>
                                        <p:cTn id="7" dur="2000"/>
                                        <p:tgtEl>
                                          <p:spTgt spid="1075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07523">
                                            <p:txEl>
                                              <p:pRg st="1" end="1"/>
                                            </p:txEl>
                                          </p:spTgt>
                                        </p:tgtEl>
                                        <p:attrNameLst>
                                          <p:attrName>style.visibility</p:attrName>
                                        </p:attrNameLst>
                                      </p:cBhvr>
                                      <p:to>
                                        <p:strVal val="visible"/>
                                      </p:to>
                                    </p:set>
                                    <p:animEffect transition="in" filter="fade">
                                      <p:cBhvr>
                                        <p:cTn id="12" dur="2000"/>
                                        <p:tgtEl>
                                          <p:spTgt spid="107523">
                                            <p:txEl>
                                              <p:pRg st="1" end="1"/>
                                            </p:txEl>
                                          </p:spTgt>
                                        </p:tgtEl>
                                      </p:cBhvr>
                                    </p:animEffect>
                                  </p:childTnLst>
                                </p:cTn>
                              </p:par>
                              <p:par>
                                <p:cTn id="13" presetID="6" presetClass="emph" presetSubtype="0" fill="hold" grpId="0" nodeType="withEffect">
                                  <p:stCondLst>
                                    <p:cond delay="0"/>
                                  </p:stCondLst>
                                  <p:childTnLst>
                                    <p:animScale>
                                      <p:cBhvr>
                                        <p:cTn id="14" dur="2000" fill="hold"/>
                                        <p:tgtEl>
                                          <p:spTgt spid="107525"/>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5"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9571" name="Rectangle 3"/>
          <p:cNvSpPr>
            <a:spLocks noGrp="1" noChangeArrowheads="1"/>
          </p:cNvSpPr>
          <p:nvPr>
            <p:ph idx="1"/>
          </p:nvPr>
        </p:nvSpPr>
        <p:spPr/>
        <p:txBody>
          <a:bodyPr/>
          <a:lstStyle/>
          <a:p>
            <a:pPr marL="514350" indent="-514350" eaLnBrk="1" hangingPunct="1">
              <a:buFontTx/>
              <a:buAutoNum type="arabicPeriod"/>
            </a:pPr>
            <a:r>
              <a:rPr lang="en-US" sz="2800" b="1" dirty="0"/>
              <a:t>If the expected inflation rate is 4 percent and the nominal interest rate is 7 percent, what is the real interest rate?</a:t>
            </a:r>
          </a:p>
          <a:p>
            <a:pPr marL="514350" indent="-514350" eaLnBrk="1" hangingPunct="1">
              <a:buFontTx/>
              <a:buNone/>
            </a:pPr>
            <a:r>
              <a:rPr lang="en-US" sz="2000" b="1" dirty="0"/>
              <a:t>	</a:t>
            </a:r>
            <a:r>
              <a:rPr lang="en-US" sz="2000" dirty="0"/>
              <a:t> Three percent.</a:t>
            </a:r>
          </a:p>
          <a:p>
            <a:pPr marL="514350" indent="-514350" eaLnBrk="1" hangingPunct="1">
              <a:buFontTx/>
              <a:buNone/>
            </a:pPr>
            <a:endParaRPr lang="en-US" b="1" dirty="0"/>
          </a:p>
        </p:txBody>
      </p:sp>
      <p:sp>
        <p:nvSpPr>
          <p:cNvPr id="55298" name="Rectangle 2"/>
          <p:cNvSpPr>
            <a:spLocks noGrp="1" noChangeArrowheads="1"/>
          </p:cNvSpPr>
          <p:nvPr>
            <p:ph type="title"/>
          </p:nvPr>
        </p:nvSpPr>
        <p:spPr>
          <a:solidFill>
            <a:srgbClr val="DDDDDD"/>
          </a:solidFill>
          <a:ln>
            <a:solidFill>
              <a:schemeClr val="bg2"/>
            </a:solidFill>
          </a:ln>
        </p:spPr>
        <p:txBody>
          <a:bodyPr/>
          <a:lstStyle/>
          <a:p>
            <a:pPr eaLnBrk="1" hangingPunct="1"/>
            <a:r>
              <a:rPr lang="en-US">
                <a:solidFill>
                  <a:srgbClr val="034EBD"/>
                </a:solidFill>
              </a:rPr>
              <a:t>Self-test</a:t>
            </a:r>
          </a:p>
        </p:txBody>
      </p:sp>
      <p:sp>
        <p:nvSpPr>
          <p:cNvPr id="6" name="Rounded Rectangle 5">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animEffect transition="in" filter="fade">
                                      <p:cBhvr>
                                        <p:cTn id="7" dur="2000"/>
                                        <p:tgtEl>
                                          <p:spTgt spid="1095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09571">
                                            <p:txEl>
                                              <p:pRg st="1" end="1"/>
                                            </p:txEl>
                                          </p:spTgt>
                                        </p:tgtEl>
                                        <p:attrNameLst>
                                          <p:attrName>style.visibility</p:attrName>
                                        </p:attrNameLst>
                                      </p:cBhvr>
                                      <p:to>
                                        <p:strVal val="visible"/>
                                      </p:to>
                                    </p:set>
                                    <p:animEffect transition="in" filter="fade">
                                      <p:cBhvr>
                                        <p:cTn id="12" dur="2000"/>
                                        <p:tgtEl>
                                          <p:spTgt spid="1095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63" name="Rectangle 3"/>
          <p:cNvSpPr>
            <a:spLocks noGrp="1" noChangeArrowheads="1"/>
          </p:cNvSpPr>
          <p:nvPr>
            <p:ph idx="1"/>
          </p:nvPr>
        </p:nvSpPr>
        <p:spPr/>
        <p:txBody>
          <a:bodyPr/>
          <a:lstStyle/>
          <a:p>
            <a:pPr eaLnBrk="1" hangingPunct="1">
              <a:buFontTx/>
              <a:buNone/>
            </a:pPr>
            <a:r>
              <a:rPr lang="en-US" sz="2800" b="1" dirty="0"/>
              <a:t>2</a:t>
            </a:r>
            <a:r>
              <a:rPr lang="en-US" sz="2800" b="1" dirty="0">
                <a:solidFill>
                  <a:srgbClr val="000099"/>
                </a:solidFill>
              </a:rPr>
              <a:t>. </a:t>
            </a:r>
            <a:r>
              <a:rPr lang="en-US" sz="2800" b="1" dirty="0"/>
              <a:t>Is it possible for the nominal interest rate to immediately rise following an increase in the money supply? Explain your answer.</a:t>
            </a:r>
          </a:p>
          <a:p>
            <a:pPr>
              <a:buFontTx/>
              <a:buNone/>
            </a:pPr>
            <a:r>
              <a:rPr lang="en-US" sz="2000" dirty="0"/>
              <a:t>	Yes, it is possible if the expectations effect immediately sets in and outweighs the liquidity effect.</a:t>
            </a:r>
          </a:p>
          <a:p>
            <a:pPr eaLnBrk="1" hangingPunct="1">
              <a:buFontTx/>
              <a:buNone/>
            </a:pPr>
            <a:endParaRPr lang="en-US" b="1" dirty="0"/>
          </a:p>
          <a:p>
            <a:pPr eaLnBrk="1" hangingPunct="1">
              <a:buFontTx/>
              <a:buNone/>
            </a:pPr>
            <a:endParaRPr lang="en-US" dirty="0"/>
          </a:p>
        </p:txBody>
      </p:sp>
      <p:sp>
        <p:nvSpPr>
          <p:cNvPr id="56322" name="Rectangle 2"/>
          <p:cNvSpPr>
            <a:spLocks noGrp="1" noChangeArrowheads="1"/>
          </p:cNvSpPr>
          <p:nvPr>
            <p:ph type="title"/>
          </p:nvPr>
        </p:nvSpPr>
        <p:spPr>
          <a:solidFill>
            <a:srgbClr val="DDDDDD"/>
          </a:solidFill>
          <a:ln>
            <a:solidFill>
              <a:schemeClr val="bg2"/>
            </a:solidFill>
          </a:ln>
        </p:spPr>
        <p:txBody>
          <a:bodyPr/>
          <a:lstStyle/>
          <a:p>
            <a:pPr eaLnBrk="1" hangingPunct="1"/>
            <a:r>
              <a:rPr lang="en-US">
                <a:solidFill>
                  <a:srgbClr val="034EBD"/>
                </a:solidFill>
              </a:rPr>
              <a:t>Self-test</a:t>
            </a:r>
          </a:p>
        </p:txBody>
      </p:sp>
      <p:sp>
        <p:nvSpPr>
          <p:cNvPr id="6" name="Rounded Rectangle 5">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43363">
                                            <p:txEl>
                                              <p:pRg st="0" end="0"/>
                                            </p:txEl>
                                          </p:spTgt>
                                        </p:tgtEl>
                                        <p:attrNameLst>
                                          <p:attrName>style.visibility</p:attrName>
                                        </p:attrNameLst>
                                      </p:cBhvr>
                                      <p:to>
                                        <p:strVal val="visible"/>
                                      </p:to>
                                    </p:set>
                                    <p:animEffect transition="in" filter="fade">
                                      <p:cBhvr>
                                        <p:cTn id="7" dur="2000"/>
                                        <p:tgtEl>
                                          <p:spTgt spid="1433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43363">
                                            <p:txEl>
                                              <p:pRg st="1" end="1"/>
                                            </p:txEl>
                                          </p:spTgt>
                                        </p:tgtEl>
                                        <p:attrNameLst>
                                          <p:attrName>style.visibility</p:attrName>
                                        </p:attrNameLst>
                                      </p:cBhvr>
                                      <p:to>
                                        <p:strVal val="visible"/>
                                      </p:to>
                                    </p:set>
                                    <p:animEffect transition="in" filter="fade">
                                      <p:cBhvr>
                                        <p:cTn id="12" dur="2000"/>
                                        <p:tgtEl>
                                          <p:spTgt spid="1433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5411" name="Rectangle 3"/>
          <p:cNvSpPr>
            <a:spLocks noGrp="1" noChangeArrowheads="1"/>
          </p:cNvSpPr>
          <p:nvPr>
            <p:ph idx="1"/>
          </p:nvPr>
        </p:nvSpPr>
        <p:spPr/>
        <p:txBody>
          <a:bodyPr>
            <a:normAutofit/>
          </a:bodyPr>
          <a:lstStyle/>
          <a:p>
            <a:pPr>
              <a:buFontTx/>
              <a:buNone/>
              <a:defRPr/>
            </a:pPr>
            <a:r>
              <a:rPr lang="en-US" sz="2800" b="1" dirty="0"/>
              <a:t>3. The Fed only affects the interest rate via the liquidity effect. Do you agree or disagree? Explain your answer.</a:t>
            </a:r>
            <a:r>
              <a:rPr lang="en-US" sz="2800" dirty="0"/>
              <a:t> </a:t>
            </a:r>
          </a:p>
          <a:p>
            <a:pPr>
              <a:buFontTx/>
              <a:buNone/>
              <a:defRPr/>
            </a:pPr>
            <a:r>
              <a:rPr lang="en-US" sz="2000" dirty="0"/>
              <a:t>	Certainly, the Fed directly affects the supply of loanable funds and the interest rate through an open market operation. But it works as a catalyst to indirectly affect the loanable funds market and the interest rate via the changes in Real GDP, the price level, and the expected inflation rate. We can say this: The Fed directly affects the interest rate by means of the liquidity effect, and it indirectly affects the interest rate by means of the income,</a:t>
            </a:r>
            <a:r>
              <a:rPr lang="en-US" sz="2000" dirty="0">
                <a:solidFill>
                  <a:srgbClr val="000099"/>
                </a:solidFill>
              </a:rPr>
              <a:t> price-level, and expectations effects.</a:t>
            </a:r>
          </a:p>
          <a:p>
            <a:pPr eaLnBrk="1" hangingPunct="1">
              <a:buFontTx/>
              <a:buNone/>
              <a:defRPr/>
            </a:pPr>
            <a:endParaRPr lang="en-US" b="1" dirty="0"/>
          </a:p>
          <a:p>
            <a:pPr eaLnBrk="1" hangingPunct="1">
              <a:buFontTx/>
              <a:buNone/>
              <a:defRPr/>
            </a:pPr>
            <a:endParaRPr lang="en-US" dirty="0"/>
          </a:p>
        </p:txBody>
      </p:sp>
      <p:sp>
        <p:nvSpPr>
          <p:cNvPr id="57346" name="Rectangle 2"/>
          <p:cNvSpPr>
            <a:spLocks noGrp="1" noChangeArrowheads="1"/>
          </p:cNvSpPr>
          <p:nvPr>
            <p:ph type="title"/>
          </p:nvPr>
        </p:nvSpPr>
        <p:spPr>
          <a:solidFill>
            <a:srgbClr val="DDDDDD"/>
          </a:solidFill>
          <a:ln>
            <a:solidFill>
              <a:schemeClr val="bg2"/>
            </a:solidFill>
          </a:ln>
        </p:spPr>
        <p:txBody>
          <a:bodyPr/>
          <a:lstStyle/>
          <a:p>
            <a:pPr eaLnBrk="1" hangingPunct="1"/>
            <a:r>
              <a:rPr lang="en-US">
                <a:solidFill>
                  <a:srgbClr val="034EBD"/>
                </a:solidFill>
              </a:rPr>
              <a:t>Self-test</a:t>
            </a:r>
          </a:p>
        </p:txBody>
      </p:sp>
      <p:sp>
        <p:nvSpPr>
          <p:cNvPr id="6" name="Rounded Rectangle 5">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45411">
                                            <p:txEl>
                                              <p:pRg st="0" end="0"/>
                                            </p:txEl>
                                          </p:spTgt>
                                        </p:tgtEl>
                                        <p:attrNameLst>
                                          <p:attrName>style.visibility</p:attrName>
                                        </p:attrNameLst>
                                      </p:cBhvr>
                                      <p:to>
                                        <p:strVal val="visible"/>
                                      </p:to>
                                    </p:set>
                                    <p:animEffect transition="in" filter="fade">
                                      <p:cBhvr>
                                        <p:cTn id="7" dur="2000"/>
                                        <p:tgtEl>
                                          <p:spTgt spid="1454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45411">
                                            <p:txEl>
                                              <p:pRg st="1" end="1"/>
                                            </p:txEl>
                                          </p:spTgt>
                                        </p:tgtEl>
                                        <p:attrNameLst>
                                          <p:attrName>style.visibility</p:attrName>
                                        </p:attrNameLst>
                                      </p:cBhvr>
                                      <p:to>
                                        <p:strVal val="visible"/>
                                      </p:to>
                                    </p:set>
                                    <p:animEffect transition="in" filter="fade">
                                      <p:cBhvr>
                                        <p:cTn id="12" dur="2000"/>
                                        <p:tgtEl>
                                          <p:spTgt spid="1454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idx="1"/>
          </p:nvPr>
        </p:nvSpPr>
        <p:spPr>
          <a:xfrm>
            <a:off x="457200" y="1600200"/>
            <a:ext cx="8229600" cy="3200400"/>
          </a:xfrm>
        </p:spPr>
        <p:txBody>
          <a:bodyPr/>
          <a:lstStyle/>
          <a:p>
            <a:pPr eaLnBrk="1" hangingPunct="1">
              <a:buFontTx/>
              <a:buNone/>
            </a:pPr>
            <a:r>
              <a:rPr lang="en-US"/>
              <a:t>	The Wall Street Journal is a is a rich source of information which provides real life examples of micro- and macro economic activities.  Check today’s issue to see the most current news. </a:t>
            </a:r>
          </a:p>
          <a:p>
            <a:pPr eaLnBrk="1" hangingPunct="1">
              <a:buFontTx/>
              <a:buNone/>
            </a:pPr>
            <a:r>
              <a:rPr lang="en-US"/>
              <a:t>			</a:t>
            </a:r>
            <a:r>
              <a:rPr lang="en-US">
                <a:hlinkClick r:id="rId3"/>
              </a:rPr>
              <a:t>http://www.wsj.com</a:t>
            </a:r>
            <a:endParaRPr lang="en-US"/>
          </a:p>
          <a:p>
            <a:pPr eaLnBrk="1" hangingPunct="1">
              <a:buFontTx/>
              <a:buNone/>
            </a:pPr>
            <a:endParaRPr lang="en-US"/>
          </a:p>
        </p:txBody>
      </p:sp>
      <p:sp>
        <p:nvSpPr>
          <p:cNvPr id="58370" name="Rectangle 2"/>
          <p:cNvSpPr>
            <a:spLocks noGrp="1" noChangeArrowheads="1"/>
          </p:cNvSpPr>
          <p:nvPr>
            <p:ph type="title"/>
          </p:nvPr>
        </p:nvSpPr>
        <p:spPr>
          <a:solidFill>
            <a:srgbClr val="DDDDDD"/>
          </a:solidFill>
          <a:ln>
            <a:solidFill>
              <a:schemeClr val="bg2"/>
            </a:solidFill>
          </a:ln>
        </p:spPr>
        <p:txBody>
          <a:bodyPr/>
          <a:lstStyle/>
          <a:p>
            <a:pPr eaLnBrk="1" hangingPunct="1"/>
            <a:r>
              <a:rPr lang="en-US">
                <a:solidFill>
                  <a:srgbClr val="034EBD"/>
                </a:solidFill>
              </a:rPr>
              <a:t>Wall Street Journal</a:t>
            </a:r>
          </a:p>
        </p:txBody>
      </p:sp>
      <p:pic>
        <p:nvPicPr>
          <p:cNvPr id="5837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7600" y="3810000"/>
            <a:ext cx="2524125"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a:hlinkClick r:id="rId5"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5"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457200" y="1600200"/>
            <a:ext cx="8229600" cy="1676400"/>
          </a:xfrm>
        </p:spPr>
        <p:txBody>
          <a:bodyPr>
            <a:normAutofit fontScale="92500"/>
          </a:bodyPr>
          <a:lstStyle/>
          <a:p>
            <a:pPr eaLnBrk="1" hangingPunct="1">
              <a:buFontTx/>
              <a:buNone/>
            </a:pPr>
            <a:r>
              <a:rPr lang="en-US" sz="2400" dirty="0"/>
              <a:t>M </a:t>
            </a:r>
            <a:r>
              <a:rPr lang="en-US" sz="2700" dirty="0"/>
              <a:t>x V = Total Spending</a:t>
            </a:r>
          </a:p>
          <a:p>
            <a:pPr eaLnBrk="1" hangingPunct="1">
              <a:buFontTx/>
              <a:buNone/>
            </a:pPr>
            <a:r>
              <a:rPr lang="en-US" sz="2700" dirty="0"/>
              <a:t>P x Q = Total Sales Revenue of Business Firms (GDP)</a:t>
            </a:r>
          </a:p>
          <a:p>
            <a:pPr eaLnBrk="1" hangingPunct="1">
              <a:buFontTx/>
              <a:buNone/>
            </a:pPr>
            <a:r>
              <a:rPr lang="en-US" sz="2700" dirty="0"/>
              <a:t>so	:</a:t>
            </a:r>
          </a:p>
        </p:txBody>
      </p:sp>
      <p:sp>
        <p:nvSpPr>
          <p:cNvPr id="7170" name="Rectangle 2"/>
          <p:cNvSpPr>
            <a:spLocks noGrp="1" noChangeArrowheads="1"/>
          </p:cNvSpPr>
          <p:nvPr>
            <p:ph type="title"/>
          </p:nvPr>
        </p:nvSpPr>
        <p:spPr>
          <a:solidFill>
            <a:srgbClr val="DDDDDD"/>
          </a:solidFill>
          <a:ln>
            <a:solidFill>
              <a:schemeClr val="bg2"/>
            </a:solidFill>
          </a:ln>
        </p:spPr>
        <p:txBody>
          <a:bodyPr/>
          <a:lstStyle/>
          <a:p>
            <a:pPr eaLnBrk="1" hangingPunct="1"/>
            <a:r>
              <a:rPr lang="en-US" sz="3600">
                <a:solidFill>
                  <a:srgbClr val="034EBD"/>
                </a:solidFill>
              </a:rPr>
              <a:t>Equation of Exchange - Revisited</a:t>
            </a:r>
          </a:p>
        </p:txBody>
      </p:sp>
      <p:sp>
        <p:nvSpPr>
          <p:cNvPr id="39940" name="Text Box 4"/>
          <p:cNvSpPr txBox="1">
            <a:spLocks noChangeArrowheads="1"/>
          </p:cNvSpPr>
          <p:nvPr/>
        </p:nvSpPr>
        <p:spPr bwMode="auto">
          <a:xfrm>
            <a:off x="1371600" y="2590800"/>
            <a:ext cx="6305550" cy="1685925"/>
          </a:xfrm>
          <a:prstGeom prst="rect">
            <a:avLst/>
          </a:prstGeom>
          <a:noFill/>
          <a:ln w="38100" cmpd="dbl">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algn="ctr" eaLnBrk="1" hangingPunct="1"/>
            <a:r>
              <a:rPr lang="en-US" sz="2800" b="0" dirty="0">
                <a:solidFill>
                  <a:srgbClr val="002060"/>
                </a:solidFill>
              </a:rPr>
              <a:t>Total Spending</a:t>
            </a:r>
          </a:p>
          <a:p>
            <a:pPr algn="ctr" eaLnBrk="1" hangingPunct="1"/>
            <a:r>
              <a:rPr lang="en-US" sz="2800" b="0" dirty="0">
                <a:solidFill>
                  <a:srgbClr val="002060"/>
                </a:solidFill>
              </a:rPr>
              <a:t>≡</a:t>
            </a:r>
          </a:p>
          <a:p>
            <a:pPr algn="ctr" eaLnBrk="1" hangingPunct="1"/>
            <a:r>
              <a:rPr lang="en-US" sz="2800" b="0" dirty="0">
                <a:solidFill>
                  <a:srgbClr val="002060"/>
                </a:solidFill>
              </a:rPr>
              <a:t> Total Sales Revenue of Business Firms</a:t>
            </a:r>
          </a:p>
          <a:p>
            <a:pPr algn="ctr" eaLnBrk="1" hangingPunct="1"/>
            <a:endParaRPr lang="en-US" sz="1800" b="0" dirty="0">
              <a:solidFill>
                <a:schemeClr val="tx1"/>
              </a:solidFill>
              <a:latin typeface="Arial" charset="0"/>
            </a:endParaRPr>
          </a:p>
        </p:txBody>
      </p:sp>
      <p:pic>
        <p:nvPicPr>
          <p:cNvPr id="7173" name="Picture 8" descr="MPj0409096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0" y="4343400"/>
            <a:ext cx="2819400" cy="1876425"/>
          </a:xfrm>
          <a:prstGeom prst="rect">
            <a:avLst/>
          </a:prstGeom>
          <a:noFill/>
          <a:ln w="31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8" name="Rounded Rectangle 7">
            <a:hlinkClick r:id="rId4" action="ppaction://hlinksldjump"/>
          </p:cNvPr>
          <p:cNvSpPr/>
          <p:nvPr/>
        </p:nvSpPr>
        <p:spPr bwMode="auto">
          <a:xfrm>
            <a:off x="7620000" y="62484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9" name="Rectangle 5"/>
          <p:cNvSpPr txBox="1">
            <a:spLocks noChangeArrowheads="1"/>
          </p:cNvSpPr>
          <p:nvPr/>
        </p:nvSpPr>
        <p:spPr>
          <a:xfrm>
            <a:off x="2514600" y="64008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9940">
                                            <p:txEl>
                                              <p:pRg st="0" end="0"/>
                                            </p:txEl>
                                          </p:spTgt>
                                        </p:tgtEl>
                                        <p:attrNameLst>
                                          <p:attrName>style.visibility</p:attrName>
                                        </p:attrNameLst>
                                      </p:cBhvr>
                                      <p:to>
                                        <p:strVal val="visible"/>
                                      </p:to>
                                    </p:set>
                                    <p:animEffect transition="in" filter="fade">
                                      <p:cBhvr>
                                        <p:cTn id="7" dur="2000"/>
                                        <p:tgtEl>
                                          <p:spTgt spid="3994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9940">
                                            <p:txEl>
                                              <p:pRg st="1" end="1"/>
                                            </p:txEl>
                                          </p:spTgt>
                                        </p:tgtEl>
                                        <p:attrNameLst>
                                          <p:attrName>style.visibility</p:attrName>
                                        </p:attrNameLst>
                                      </p:cBhvr>
                                      <p:to>
                                        <p:strVal val="visible"/>
                                      </p:to>
                                    </p:set>
                                    <p:animEffect transition="in" filter="fade">
                                      <p:cBhvr>
                                        <p:cTn id="12" dur="2000"/>
                                        <p:tgtEl>
                                          <p:spTgt spid="3994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9940">
                                            <p:txEl>
                                              <p:pRg st="2" end="2"/>
                                            </p:txEl>
                                          </p:spTgt>
                                        </p:tgtEl>
                                        <p:attrNameLst>
                                          <p:attrName>style.visibility</p:attrName>
                                        </p:attrNameLst>
                                      </p:cBhvr>
                                      <p:to>
                                        <p:strVal val="visible"/>
                                      </p:to>
                                    </p:set>
                                    <p:animEffect transition="in" filter="fade">
                                      <p:cBhvr>
                                        <p:cTn id="17" dur="2000"/>
                                        <p:tgtEl>
                                          <p:spTgt spid="3994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a:xfrm>
            <a:off x="457200" y="1600200"/>
            <a:ext cx="8229600" cy="4876800"/>
          </a:xfrm>
        </p:spPr>
        <p:txBody>
          <a:bodyPr/>
          <a:lstStyle/>
          <a:p>
            <a:pPr eaLnBrk="1" hangingPunct="1">
              <a:buFontTx/>
              <a:buNone/>
            </a:pPr>
            <a:r>
              <a:rPr lang="en-US" sz="2800"/>
              <a:t>	The </a:t>
            </a:r>
            <a:r>
              <a:rPr lang="en-US" sz="2800" u="sng"/>
              <a:t>theory that assumes*</a:t>
            </a:r>
            <a:r>
              <a:rPr lang="en-US" sz="2800"/>
              <a:t> that velocity (V) and Real GDP (Q) are constant and predicts that changes in the money supply (M) lead to strictly proportional changes in the price level (P).</a:t>
            </a:r>
          </a:p>
          <a:p>
            <a:pPr eaLnBrk="1" hangingPunct="1">
              <a:buFontTx/>
              <a:buNone/>
            </a:pPr>
            <a:endParaRPr lang="en-US" sz="2800"/>
          </a:p>
          <a:p>
            <a:pPr algn="ctr" eaLnBrk="1" hangingPunct="1">
              <a:buFontTx/>
              <a:buNone/>
            </a:pPr>
            <a:r>
              <a:rPr lang="en-US" b="1"/>
              <a:t>M x V ≡ P x Q</a:t>
            </a:r>
            <a:endParaRPr lang="en-US" sz="2800" baseline="14000"/>
          </a:p>
          <a:p>
            <a:pPr eaLnBrk="1" hangingPunct="1">
              <a:buFontTx/>
              <a:buNone/>
            </a:pPr>
            <a:endParaRPr lang="en-US" sz="2800"/>
          </a:p>
          <a:p>
            <a:pPr eaLnBrk="1" hangingPunct="1">
              <a:buFontTx/>
              <a:buNone/>
            </a:pPr>
            <a:r>
              <a:rPr lang="en-US" sz="2800"/>
              <a:t>	*Note: “M x V ≡ P x Q” is an identity, not a theory.</a:t>
            </a:r>
          </a:p>
        </p:txBody>
      </p:sp>
      <p:sp>
        <p:nvSpPr>
          <p:cNvPr id="8194" name="Rectangle 2"/>
          <p:cNvSpPr>
            <a:spLocks noGrp="1" noChangeArrowheads="1"/>
          </p:cNvSpPr>
          <p:nvPr>
            <p:ph type="title"/>
          </p:nvPr>
        </p:nvSpPr>
        <p:spPr>
          <a:xfrm>
            <a:off x="228600" y="274638"/>
            <a:ext cx="8686800" cy="1143000"/>
          </a:xfrm>
          <a:solidFill>
            <a:srgbClr val="DDDDDD"/>
          </a:solidFill>
          <a:ln>
            <a:solidFill>
              <a:schemeClr val="bg2"/>
            </a:solidFill>
          </a:ln>
        </p:spPr>
        <p:txBody>
          <a:bodyPr/>
          <a:lstStyle/>
          <a:p>
            <a:pPr eaLnBrk="1" hangingPunct="1"/>
            <a:r>
              <a:rPr lang="en-US" sz="3600">
                <a:solidFill>
                  <a:srgbClr val="034EBD"/>
                </a:solidFill>
              </a:rPr>
              <a:t>Simple Quantity Theory of Money</a:t>
            </a:r>
          </a:p>
        </p:txBody>
      </p:sp>
      <p:sp>
        <p:nvSpPr>
          <p:cNvPr id="41993" name="Text Box 9"/>
          <p:cNvSpPr txBox="1">
            <a:spLocks noChangeArrowheads="1"/>
          </p:cNvSpPr>
          <p:nvPr/>
        </p:nvSpPr>
        <p:spPr bwMode="auto">
          <a:xfrm>
            <a:off x="4114800" y="3810000"/>
            <a:ext cx="41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r>
              <a:rPr lang="en-US" sz="1800" b="0">
                <a:solidFill>
                  <a:srgbClr val="002060"/>
                </a:solidFill>
                <a:latin typeface="Arial" charset="0"/>
                <a:cs typeface="Arial" charset="0"/>
              </a:rPr>
              <a:t>‾‾‾</a:t>
            </a:r>
          </a:p>
        </p:txBody>
      </p:sp>
      <p:sp>
        <p:nvSpPr>
          <p:cNvPr id="41994" name="Text Box 10"/>
          <p:cNvSpPr txBox="1">
            <a:spLocks noChangeArrowheads="1"/>
          </p:cNvSpPr>
          <p:nvPr/>
        </p:nvSpPr>
        <p:spPr bwMode="auto">
          <a:xfrm>
            <a:off x="5257800" y="3810000"/>
            <a:ext cx="41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r>
              <a:rPr lang="en-US" sz="1800" b="0">
                <a:solidFill>
                  <a:srgbClr val="002060"/>
                </a:solidFill>
                <a:latin typeface="Arial" charset="0"/>
                <a:cs typeface="Arial" charset="0"/>
              </a:rPr>
              <a:t>‾‾‾</a:t>
            </a:r>
          </a:p>
        </p:txBody>
      </p:sp>
      <p:sp>
        <p:nvSpPr>
          <p:cNvPr id="8" name="Rounded Rectangle 7">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9"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1987">
                                            <p:txEl>
                                              <p:pRg st="2" end="2"/>
                                            </p:txEl>
                                          </p:spTgt>
                                        </p:tgtEl>
                                        <p:attrNameLst>
                                          <p:attrName>style.visibility</p:attrName>
                                        </p:attrNameLst>
                                      </p:cBhvr>
                                      <p:to>
                                        <p:strVal val="visible"/>
                                      </p:to>
                                    </p:set>
                                    <p:animEffect transition="in" filter="fade">
                                      <p:cBhvr>
                                        <p:cTn id="7" dur="2000"/>
                                        <p:tgtEl>
                                          <p:spTgt spid="41987">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993"/>
                                        </p:tgtEl>
                                        <p:attrNameLst>
                                          <p:attrName>style.visibility</p:attrName>
                                        </p:attrNameLst>
                                      </p:cBhvr>
                                      <p:to>
                                        <p:strVal val="visible"/>
                                      </p:to>
                                    </p:set>
                                    <p:animEffect transition="in" filter="fade">
                                      <p:cBhvr>
                                        <p:cTn id="10" dur="2000"/>
                                        <p:tgtEl>
                                          <p:spTgt spid="4199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1994"/>
                                        </p:tgtEl>
                                        <p:attrNameLst>
                                          <p:attrName>style.visibility</p:attrName>
                                        </p:attrNameLst>
                                      </p:cBhvr>
                                      <p:to>
                                        <p:strVal val="visible"/>
                                      </p:to>
                                    </p:set>
                                    <p:animEffect transition="in" filter="fade">
                                      <p:cBhvr>
                                        <p:cTn id="13" dur="2000"/>
                                        <p:tgtEl>
                                          <p:spTgt spid="419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3" grpId="0"/>
      <p:bldP spid="4199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42" name="Picture 10"/>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b="26962"/>
          <a:stretch>
            <a:fillRect/>
          </a:stretch>
        </p:blipFill>
        <p:spPr>
          <a:xfrm>
            <a:off x="381000" y="1905000"/>
            <a:ext cx="8458200" cy="1905000"/>
          </a:xfrm>
          <a:noFill/>
          <a:ln w="3175">
            <a:solidFill>
              <a:schemeClr val="tx1"/>
            </a:solidFill>
            <a:miter lim="800000"/>
            <a:headEnd/>
            <a:tailEnd/>
          </a:ln>
        </p:spPr>
      </p:pic>
      <p:sp>
        <p:nvSpPr>
          <p:cNvPr id="9218" name="Rectangle 2"/>
          <p:cNvSpPr>
            <a:spLocks noGrp="1" noChangeArrowheads="1"/>
          </p:cNvSpPr>
          <p:nvPr>
            <p:ph type="title"/>
          </p:nvPr>
        </p:nvSpPr>
        <p:spPr>
          <a:xfrm>
            <a:off x="381000" y="381000"/>
            <a:ext cx="8534400" cy="1143000"/>
          </a:xfrm>
          <a:solidFill>
            <a:srgbClr val="DDDDDD"/>
          </a:solidFill>
          <a:ln>
            <a:solidFill>
              <a:schemeClr val="bg2"/>
            </a:solidFill>
          </a:ln>
        </p:spPr>
        <p:txBody>
          <a:bodyPr/>
          <a:lstStyle/>
          <a:p>
            <a:pPr eaLnBrk="1" hangingPunct="1"/>
            <a:r>
              <a:rPr lang="en-US" sz="3200">
                <a:solidFill>
                  <a:srgbClr val="034EBD"/>
                </a:solidFill>
              </a:rPr>
              <a:t>Assumptions and Predictions of the</a:t>
            </a:r>
            <a:br>
              <a:rPr lang="en-US" sz="3200">
                <a:solidFill>
                  <a:srgbClr val="034EBD"/>
                </a:solidFill>
              </a:rPr>
            </a:br>
            <a:r>
              <a:rPr lang="en-US" sz="3200">
                <a:solidFill>
                  <a:srgbClr val="034EBD"/>
                </a:solidFill>
              </a:rPr>
              <a:t>Simple Quantity Theory of Money</a:t>
            </a:r>
            <a:r>
              <a:rPr lang="en-US" sz="3600" b="0">
                <a:solidFill>
                  <a:srgbClr val="034EBD"/>
                </a:solidFill>
              </a:rPr>
              <a:t> </a:t>
            </a:r>
          </a:p>
        </p:txBody>
      </p:sp>
      <p:sp>
        <p:nvSpPr>
          <p:cNvPr id="9219" name="Rectangle 5"/>
          <p:cNvSpPr>
            <a:spLocks noChangeArrowheads="1"/>
          </p:cNvSpPr>
          <p:nvPr/>
        </p:nvSpPr>
        <p:spPr bwMode="auto">
          <a:xfrm>
            <a:off x="228600" y="4572000"/>
            <a:ext cx="861060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200" b="0">
                <a:solidFill>
                  <a:srgbClr val="002060"/>
                </a:solidFill>
              </a:rPr>
              <a:t>The simple quantity theory of money assumes that both V and Q are constant. (A bar over each indicates this in the exhibit.) The prediction is that changes in M lead to strictly proportional changes in P. Think of </a:t>
            </a:r>
            <a:r>
              <a:rPr lang="en-US" sz="2200" b="0" i="1">
                <a:solidFill>
                  <a:srgbClr val="002060"/>
                </a:solidFill>
              </a:rPr>
              <a:t>Q as “so many units of goods” and </a:t>
            </a:r>
            <a:r>
              <a:rPr lang="en-US" sz="2200" b="0">
                <a:solidFill>
                  <a:srgbClr val="002060"/>
                </a:solidFill>
              </a:rPr>
              <a:t>of P as the “average price paid per unit of these goods.”)</a:t>
            </a:r>
          </a:p>
        </p:txBody>
      </p:sp>
      <p:pic>
        <p:nvPicPr>
          <p:cNvPr id="44040"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b="38649"/>
          <a:stretch>
            <a:fillRect/>
          </a:stretch>
        </p:blipFill>
        <p:spPr bwMode="auto">
          <a:xfrm>
            <a:off x="381000" y="1905000"/>
            <a:ext cx="8458200" cy="16002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4043"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b="15277"/>
          <a:stretch>
            <a:fillRect/>
          </a:stretch>
        </p:blipFill>
        <p:spPr bwMode="auto">
          <a:xfrm>
            <a:off x="381000" y="1905000"/>
            <a:ext cx="8458200" cy="22098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4044"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b="504"/>
          <a:stretch>
            <a:fillRect/>
          </a:stretch>
        </p:blipFill>
        <p:spPr bwMode="auto">
          <a:xfrm>
            <a:off x="381000" y="2057400"/>
            <a:ext cx="8458200" cy="2595563"/>
          </a:xfrm>
          <a:prstGeom prst="rect">
            <a:avLst/>
          </a:prstGeom>
          <a:noFill/>
          <a:ln w="31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0" name="Rounded Rectangle 9">
            <a:hlinkClick r:id="rId4" action="ppaction://hlinksldjump"/>
          </p:cNvPr>
          <p:cNvSpPr/>
          <p:nvPr/>
        </p:nvSpPr>
        <p:spPr bwMode="auto">
          <a:xfrm>
            <a:off x="7696200" y="62484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11" name="Rectangle 5"/>
          <p:cNvSpPr txBox="1">
            <a:spLocks noChangeArrowheads="1"/>
          </p:cNvSpPr>
          <p:nvPr/>
        </p:nvSpPr>
        <p:spPr>
          <a:xfrm>
            <a:off x="2590800" y="64008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4040"/>
                                        </p:tgtEl>
                                        <p:attrNameLst>
                                          <p:attrName>style.visibility</p:attrName>
                                        </p:attrNameLst>
                                      </p:cBhvr>
                                      <p:to>
                                        <p:strVal val="visible"/>
                                      </p:to>
                                    </p:set>
                                    <p:animEffect transition="in" filter="fade">
                                      <p:cBhvr>
                                        <p:cTn id="7" dur="2000"/>
                                        <p:tgtEl>
                                          <p:spTgt spid="440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4042"/>
                                        </p:tgtEl>
                                        <p:attrNameLst>
                                          <p:attrName>style.visibility</p:attrName>
                                        </p:attrNameLst>
                                      </p:cBhvr>
                                      <p:to>
                                        <p:strVal val="visible"/>
                                      </p:to>
                                    </p:set>
                                    <p:animEffect transition="in" filter="fade">
                                      <p:cBhvr>
                                        <p:cTn id="12" dur="2000"/>
                                        <p:tgtEl>
                                          <p:spTgt spid="4404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4043"/>
                                        </p:tgtEl>
                                        <p:attrNameLst>
                                          <p:attrName>style.visibility</p:attrName>
                                        </p:attrNameLst>
                                      </p:cBhvr>
                                      <p:to>
                                        <p:strVal val="visible"/>
                                      </p:to>
                                    </p:set>
                                    <p:animEffect transition="in" filter="fade">
                                      <p:cBhvr>
                                        <p:cTn id="17" dur="2000"/>
                                        <p:tgtEl>
                                          <p:spTgt spid="4404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44044"/>
                                        </p:tgtEl>
                                        <p:attrNameLst>
                                          <p:attrName>style.visibility</p:attrName>
                                        </p:attrNameLst>
                                      </p:cBhvr>
                                      <p:to>
                                        <p:strVal val="visible"/>
                                      </p:to>
                                    </p:set>
                                    <p:animEffect transition="in" filter="fade">
                                      <p:cBhvr>
                                        <p:cTn id="22" dur="2000"/>
                                        <p:tgtEl>
                                          <p:spTgt spid="440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idx="1"/>
          </p:nvPr>
        </p:nvSpPr>
        <p:spPr>
          <a:xfrm>
            <a:off x="457200" y="1600200"/>
            <a:ext cx="8229600" cy="3200400"/>
          </a:xfrm>
        </p:spPr>
        <p:txBody>
          <a:bodyPr/>
          <a:lstStyle/>
          <a:p>
            <a:pPr eaLnBrk="1" hangingPunct="1">
              <a:lnSpc>
                <a:spcPct val="90000"/>
              </a:lnSpc>
              <a:buFont typeface="Wingdings" pitchFamily="2" charset="2"/>
              <a:buChar char="Ø"/>
            </a:pPr>
            <a:r>
              <a:rPr lang="en-US"/>
              <a:t>M x V = Total Expenditures (TE)</a:t>
            </a:r>
          </a:p>
          <a:p>
            <a:pPr eaLnBrk="1" hangingPunct="1">
              <a:lnSpc>
                <a:spcPct val="90000"/>
              </a:lnSpc>
              <a:buFont typeface="Wingdings" pitchFamily="2" charset="2"/>
              <a:buChar char="Ø"/>
            </a:pPr>
            <a:r>
              <a:rPr lang="en-US"/>
              <a:t>TE = C + I + G + (X-M)</a:t>
            </a:r>
          </a:p>
          <a:p>
            <a:pPr eaLnBrk="1" hangingPunct="1">
              <a:lnSpc>
                <a:spcPct val="90000"/>
              </a:lnSpc>
              <a:buFont typeface="Wingdings" pitchFamily="2" charset="2"/>
              <a:buChar char="Ø"/>
            </a:pPr>
            <a:r>
              <a:rPr lang="en-US"/>
              <a:t>M x V = C + I + G + (X-M) = Aggregate Demand (AD)</a:t>
            </a:r>
          </a:p>
          <a:p>
            <a:pPr eaLnBrk="1" hangingPunct="1">
              <a:lnSpc>
                <a:spcPct val="90000"/>
              </a:lnSpc>
              <a:buFont typeface="Wingdings" pitchFamily="2" charset="2"/>
              <a:buChar char="Ø"/>
            </a:pPr>
            <a:r>
              <a:rPr lang="en-US"/>
              <a:t>Change in M and/or V will cause a change in A</a:t>
            </a:r>
            <a:r>
              <a:rPr lang="en-US">
                <a:solidFill>
                  <a:srgbClr val="000099"/>
                </a:solidFill>
              </a:rPr>
              <a:t>D</a:t>
            </a:r>
          </a:p>
          <a:p>
            <a:pPr eaLnBrk="1" hangingPunct="1">
              <a:lnSpc>
                <a:spcPct val="90000"/>
              </a:lnSpc>
              <a:buFontTx/>
              <a:buNone/>
            </a:pPr>
            <a:endParaRPr lang="en-US"/>
          </a:p>
        </p:txBody>
      </p:sp>
      <p:sp>
        <p:nvSpPr>
          <p:cNvPr id="10242" name="Rectangle 2"/>
          <p:cNvSpPr>
            <a:spLocks noGrp="1" noChangeArrowheads="1"/>
          </p:cNvSpPr>
          <p:nvPr>
            <p:ph type="title"/>
          </p:nvPr>
        </p:nvSpPr>
        <p:spPr>
          <a:solidFill>
            <a:srgbClr val="DDDDDD"/>
          </a:solidFill>
          <a:ln>
            <a:solidFill>
              <a:schemeClr val="bg2"/>
            </a:solidFill>
          </a:ln>
        </p:spPr>
        <p:txBody>
          <a:bodyPr/>
          <a:lstStyle/>
          <a:p>
            <a:r>
              <a:rPr lang="en-US" sz="3200">
                <a:solidFill>
                  <a:srgbClr val="034EBD"/>
                </a:solidFill>
              </a:rPr>
              <a:t>THE AD CURVE IN THE SIMPLE QUANTITY THEORY OF MONEY</a:t>
            </a:r>
          </a:p>
        </p:txBody>
      </p:sp>
      <p:pic>
        <p:nvPicPr>
          <p:cNvPr id="10244" name="Picture 4" descr="MPj04331180000[1]"/>
          <p:cNvPicPr>
            <a:picLocks noChangeAspect="1" noChangeArrowheads="1"/>
          </p:cNvPicPr>
          <p:nvPr/>
        </p:nvPicPr>
        <p:blipFill>
          <a:blip r:embed="rId3" cstate="print">
            <a:extLst>
              <a:ext uri="{28A0092B-C50C-407E-A947-70E740481C1C}">
                <a14:useLocalDpi xmlns:a14="http://schemas.microsoft.com/office/drawing/2010/main" val="0"/>
              </a:ext>
            </a:extLst>
          </a:blip>
          <a:srcRect t="43428"/>
          <a:stretch>
            <a:fillRect/>
          </a:stretch>
        </p:blipFill>
        <p:spPr bwMode="auto">
          <a:xfrm>
            <a:off x="2590800" y="3505200"/>
            <a:ext cx="3505200" cy="1982788"/>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7" name="Rounded Rectangle 6">
            <a:hlinkClick r:id="rId4"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fade">
                                      <p:cBhvr>
                                        <p:cTn id="7" dur="2000"/>
                                        <p:tgtEl>
                                          <p:spTgt spid="481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8131">
                                            <p:txEl>
                                              <p:pRg st="1" end="1"/>
                                            </p:txEl>
                                          </p:spTgt>
                                        </p:tgtEl>
                                        <p:attrNameLst>
                                          <p:attrName>style.visibility</p:attrName>
                                        </p:attrNameLst>
                                      </p:cBhvr>
                                      <p:to>
                                        <p:strVal val="visible"/>
                                      </p:to>
                                    </p:set>
                                    <p:animEffect transition="in" filter="fade">
                                      <p:cBhvr>
                                        <p:cTn id="12" dur="2000"/>
                                        <p:tgtEl>
                                          <p:spTgt spid="481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8131">
                                            <p:txEl>
                                              <p:pRg st="2" end="2"/>
                                            </p:txEl>
                                          </p:spTgt>
                                        </p:tgtEl>
                                        <p:attrNameLst>
                                          <p:attrName>style.visibility</p:attrName>
                                        </p:attrNameLst>
                                      </p:cBhvr>
                                      <p:to>
                                        <p:strVal val="visible"/>
                                      </p:to>
                                    </p:set>
                                    <p:animEffect transition="in" filter="fade">
                                      <p:cBhvr>
                                        <p:cTn id="17" dur="2000"/>
                                        <p:tgtEl>
                                          <p:spTgt spid="4813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48131">
                                            <p:txEl>
                                              <p:pRg st="3" end="3"/>
                                            </p:txEl>
                                          </p:spTgt>
                                        </p:tgtEl>
                                        <p:attrNameLst>
                                          <p:attrName>style.visibility</p:attrName>
                                        </p:attrNameLst>
                                      </p:cBhvr>
                                      <p:to>
                                        <p:strVal val="visible"/>
                                      </p:to>
                                    </p:set>
                                    <p:animEffect transition="in" filter="fade">
                                      <p:cBhvr>
                                        <p:cTn id="22" dur="2000"/>
                                        <p:tgtEl>
                                          <p:spTgt spid="481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oVide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NoVideo</Template>
  <TotalTime>3166</TotalTime>
  <Words>5085</Words>
  <Application>Microsoft Office PowerPoint</Application>
  <PresentationFormat>On-screen Show (4:3)</PresentationFormat>
  <Paragraphs>404</Paragraphs>
  <Slides>56</Slides>
  <Notes>56</Notes>
  <HiddenSlides>13</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56</vt:i4>
      </vt:variant>
    </vt:vector>
  </HeadingPairs>
  <TitlesOfParts>
    <vt:vector size="61" baseType="lpstr">
      <vt:lpstr>Arial</vt:lpstr>
      <vt:lpstr>Palatino Linotype</vt:lpstr>
      <vt:lpstr>Times New Roman</vt:lpstr>
      <vt:lpstr>Wingdings</vt:lpstr>
      <vt:lpstr>NoVideo</vt:lpstr>
      <vt:lpstr>PowerPoint Presentation</vt:lpstr>
      <vt:lpstr>PowerPoint Presentation</vt:lpstr>
      <vt:lpstr>Money and the Price Level The Classical View</vt:lpstr>
      <vt:lpstr>Equation of Exchange</vt:lpstr>
      <vt:lpstr>Calculating Velocity</vt:lpstr>
      <vt:lpstr>Equation of Exchange - Revisited</vt:lpstr>
      <vt:lpstr>Simple Quantity Theory of Money</vt:lpstr>
      <vt:lpstr>Assumptions and Predictions of the Simple Quantity Theory of Money </vt:lpstr>
      <vt:lpstr>THE AD CURVE IN THE SIMPLE QUANTITY THEORY OF MONEY</vt:lpstr>
      <vt:lpstr>THE AD CURVE IN THE SIMPLE QUANTITY THEORY OF MONEY</vt:lpstr>
      <vt:lpstr>PowerPoint Presentation</vt:lpstr>
      <vt:lpstr>Velocity and Real GDP Variable</vt:lpstr>
      <vt:lpstr>Velocity and Real GDP Variable</vt:lpstr>
      <vt:lpstr>Self-test</vt:lpstr>
      <vt:lpstr>Self-test</vt:lpstr>
      <vt:lpstr>Self-test</vt:lpstr>
      <vt:lpstr>Self-test</vt:lpstr>
      <vt:lpstr>Monetarism Four Monetarists Positions </vt:lpstr>
      <vt:lpstr>Monetarism in a AD–AS Framework If: Money Supply Increases</vt:lpstr>
      <vt:lpstr>Monetarism in a AD–AS Framework If: Money Supply Decreases</vt:lpstr>
      <vt:lpstr>Monetarism in a AD–AS Framework If: Velocity Increases</vt:lpstr>
      <vt:lpstr>Monetarism in a AD–AS Framework If: Velocity Decreases</vt:lpstr>
      <vt:lpstr>Monetarist View of the Economy</vt:lpstr>
      <vt:lpstr>Self-test</vt:lpstr>
      <vt:lpstr>Self-test</vt:lpstr>
      <vt:lpstr>Self-test</vt:lpstr>
      <vt:lpstr>Inflation Increase in the Price Level I</vt:lpstr>
      <vt:lpstr>One-Shot Inflation: Demand-Side Induced I</vt:lpstr>
      <vt:lpstr>One-Shot Inflation: Demand-Side Induced II</vt:lpstr>
      <vt:lpstr>One-Shot Inflation: Supply-Side Induced I</vt:lpstr>
      <vt:lpstr>One-Shot Inflation: Supply-Side Induced II</vt:lpstr>
      <vt:lpstr>Inflation Increase in the Price Level II</vt:lpstr>
      <vt:lpstr>Continuous Inflation I Begins with Shift in AD</vt:lpstr>
      <vt:lpstr>Continuous Inflation II</vt:lpstr>
      <vt:lpstr>2 Inflation Questions</vt:lpstr>
      <vt:lpstr>Self-test</vt:lpstr>
      <vt:lpstr>Self-test</vt:lpstr>
      <vt:lpstr>Self-test</vt:lpstr>
      <vt:lpstr> Economic Variables Affected by a Change in the Money Supply </vt:lpstr>
      <vt:lpstr>The Interest Rate and the Loanable Funds Market</vt:lpstr>
      <vt:lpstr>The Interest Rate and the Loanable Funds Market</vt:lpstr>
      <vt:lpstr>Liquidity Effect</vt:lpstr>
      <vt:lpstr>Income Effect  I</vt:lpstr>
      <vt:lpstr>Income Effect II</vt:lpstr>
      <vt:lpstr>Price Level Effect</vt:lpstr>
      <vt:lpstr>Expectations Effect I</vt:lpstr>
      <vt:lpstr>Expectations Effect II</vt:lpstr>
      <vt:lpstr>What Happens to the Interest Rate as the Money Supply Changes?</vt:lpstr>
      <vt:lpstr>What Happens to the Interest Rate as the Money Supply Changes?</vt:lpstr>
      <vt:lpstr>How the Fed Affects the Interest Rates</vt:lpstr>
      <vt:lpstr>Nominal Interest Rate</vt:lpstr>
      <vt:lpstr>Real Interest Rate</vt:lpstr>
      <vt:lpstr>Self-test</vt:lpstr>
      <vt:lpstr>Self-test</vt:lpstr>
      <vt:lpstr>Self-test</vt:lpstr>
      <vt:lpstr>Wall Street Journal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13</dc:title>
  <dc:creator>Jamie Campbell</dc:creator>
  <cp:lastModifiedBy>Minh</cp:lastModifiedBy>
  <cp:revision>83</cp:revision>
  <dcterms:created xsi:type="dcterms:W3CDTF">2007-02-08T06:41:06Z</dcterms:created>
  <dcterms:modified xsi:type="dcterms:W3CDTF">2017-09-13T15:30:24Z</dcterms:modified>
</cp:coreProperties>
</file>